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1" r:id="rId1"/>
  </p:sldMasterIdLst>
  <p:notesMasterIdLst>
    <p:notesMasterId r:id="rId31"/>
  </p:notesMasterIdLst>
  <p:handoutMasterIdLst>
    <p:handoutMasterId r:id="rId32"/>
  </p:handoutMasterIdLst>
  <p:sldIdLst>
    <p:sldId id="258" r:id="rId2"/>
    <p:sldId id="2147482688" r:id="rId3"/>
    <p:sldId id="2147482689" r:id="rId4"/>
    <p:sldId id="2147478187" r:id="rId5"/>
    <p:sldId id="2147482691" r:id="rId6"/>
    <p:sldId id="2147482690" r:id="rId7"/>
    <p:sldId id="2147482692" r:id="rId8"/>
    <p:sldId id="2147482693" r:id="rId9"/>
    <p:sldId id="2147482694" r:id="rId10"/>
    <p:sldId id="2147482696" r:id="rId11"/>
    <p:sldId id="2147482695" r:id="rId12"/>
    <p:sldId id="2147482697" r:id="rId13"/>
    <p:sldId id="2147482698" r:id="rId14"/>
    <p:sldId id="2147482699" r:id="rId15"/>
    <p:sldId id="2147482700" r:id="rId16"/>
    <p:sldId id="2147482701" r:id="rId17"/>
    <p:sldId id="2147482702" r:id="rId18"/>
    <p:sldId id="2147482703" r:id="rId19"/>
    <p:sldId id="2147482704" r:id="rId20"/>
    <p:sldId id="2147482705" r:id="rId21"/>
    <p:sldId id="2147482707" r:id="rId22"/>
    <p:sldId id="2147482706" r:id="rId23"/>
    <p:sldId id="2147482714" r:id="rId24"/>
    <p:sldId id="2147482708" r:id="rId25"/>
    <p:sldId id="2147482709" r:id="rId26"/>
    <p:sldId id="2147482710" r:id="rId27"/>
    <p:sldId id="2147482711" r:id="rId28"/>
    <p:sldId id="2147482712" r:id="rId29"/>
    <p:sldId id="2147482713" r:id="rId30"/>
  </p:sldIdLst>
  <p:sldSz cx="12192000" cy="6858000"/>
  <p:notesSz cx="6858000" cy="9144000"/>
  <p:embeddedFontLst>
    <p:embeddedFont>
      <p:font typeface="Amazon Ember Display" panose="020B0603020204020204" pitchFamily="34" charset="0"/>
      <p:regular r:id="rId33"/>
      <p:bold r:id="rId34"/>
      <p:italic r:id="rId35"/>
      <p:boldItalic r:id="rId36"/>
    </p:embeddedFont>
    <p:embeddedFont>
      <p:font typeface="Amazon Ember Display Heavy" panose="020B0603020204020204" pitchFamily="34" charset="0"/>
      <p:bold r:id="rId37"/>
      <p:italic r:id="rId38"/>
      <p:boldItalic r:id="rId39"/>
    </p:embeddedFont>
    <p:embeddedFont>
      <p:font typeface="Amazon Ember Mono" panose="020B0603020204020204" pitchFamily="34" charset="0"/>
      <p:regular r:id="rId40"/>
      <p:bold r:id="rId41"/>
      <p:italic r:id="rId42"/>
      <p:boldItalic r:id="rId43"/>
    </p:embeddedFont>
    <p:embeddedFont>
      <p:font typeface="Cambria Math" panose="02040503050406030204" pitchFamily="18" charset="0"/>
      <p:regular r:id="rId44"/>
    </p:embeddedFont>
    <p:embeddedFont>
      <p:font typeface="Lucida Console" panose="020B0609040504020204" pitchFamily="49" charset="0"/>
      <p:regular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CACE4D90-507B-4B47-A1AA-82B064C2A8FD}">
          <p14:sldIdLst>
            <p14:sldId id="258"/>
            <p14:sldId id="2147482688"/>
            <p14:sldId id="2147482689"/>
            <p14:sldId id="2147478187"/>
            <p14:sldId id="2147482691"/>
            <p14:sldId id="2147482690"/>
            <p14:sldId id="2147482692"/>
            <p14:sldId id="2147482693"/>
            <p14:sldId id="2147482694"/>
            <p14:sldId id="2147482696"/>
            <p14:sldId id="2147482695"/>
            <p14:sldId id="2147482697"/>
            <p14:sldId id="2147482698"/>
            <p14:sldId id="2147482699"/>
            <p14:sldId id="2147482700"/>
            <p14:sldId id="2147482701"/>
            <p14:sldId id="2147482702"/>
            <p14:sldId id="2147482703"/>
            <p14:sldId id="2147482704"/>
            <p14:sldId id="2147482705"/>
            <p14:sldId id="2147482707"/>
            <p14:sldId id="2147482706"/>
            <p14:sldId id="2147482714"/>
            <p14:sldId id="2147482708"/>
            <p14:sldId id="2147482709"/>
            <p14:sldId id="2147482710"/>
            <p14:sldId id="2147482711"/>
            <p14:sldId id="2147482712"/>
            <p14:sldId id="2147482713"/>
          </p14:sldIdLst>
        </p14:section>
        <p14:section name="Wrap up" id="{E9D8B796-53F4-4601-B777-5AE9F58C6B96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th Nelson" initials="RN" lastIdx="24" clrIdx="0">
    <p:extLst>
      <p:ext uri="{19B8F6BF-5375-455C-9EA6-DF929625EA0E}">
        <p15:presenceInfo xmlns:p15="http://schemas.microsoft.com/office/powerpoint/2012/main" userId="Ruth Nelson" providerId="None"/>
      </p:ext>
    </p:extLst>
  </p:cmAuthor>
  <p:cmAuthor id="2" name="Roman, Shannon" initials="RS" lastIdx="18" clrIdx="1">
    <p:extLst>
      <p:ext uri="{19B8F6BF-5375-455C-9EA6-DF929625EA0E}">
        <p15:presenceInfo xmlns:p15="http://schemas.microsoft.com/office/powerpoint/2012/main" userId="S-1-5-21-1407069837-2091007605-538272213-39364416" providerId="AD"/>
      </p:ext>
    </p:extLst>
  </p:cmAuthor>
  <p:cmAuthor id="3" name="Morris, Karen [C]" initials="MK[" lastIdx="7" clrIdx="2">
    <p:extLst>
      <p:ext uri="{19B8F6BF-5375-455C-9EA6-DF929625EA0E}">
        <p15:presenceInfo xmlns:p15="http://schemas.microsoft.com/office/powerpoint/2012/main" userId="S-1-5-21-1407069837-2091007605-538272213-533887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5EFAC"/>
    <a:srgbClr val="D8B4FF"/>
    <a:srgbClr val="FDE046"/>
    <a:srgbClr val="92D051"/>
    <a:srgbClr val="94E8FF"/>
    <a:srgbClr val="090A4D"/>
    <a:srgbClr val="FF381E"/>
    <a:srgbClr val="94E8DE"/>
    <a:srgbClr val="2E37EF"/>
    <a:srgbClr val="5A0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7" autoAdjust="0"/>
    <p:restoredTop sz="76307" autoAdjust="0"/>
  </p:normalViewPr>
  <p:slideViewPr>
    <p:cSldViewPr snapToGrid="0">
      <p:cViewPr varScale="1">
        <p:scale>
          <a:sx n="114" d="100"/>
          <a:sy n="114" d="100"/>
        </p:scale>
        <p:origin x="256" y="168"/>
      </p:cViewPr>
      <p:guideLst/>
    </p:cSldViewPr>
  </p:slideViewPr>
  <p:outlineViewPr>
    <p:cViewPr>
      <p:scale>
        <a:sx n="33" d="100"/>
        <a:sy n="33" d="100"/>
      </p:scale>
      <p:origin x="0" y="-18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-4038"/>
    </p:cViewPr>
  </p:sorterViewPr>
  <p:notesViewPr>
    <p:cSldViewPr snapToGrid="0">
      <p:cViewPr varScale="1">
        <p:scale>
          <a:sx n="80" d="100"/>
          <a:sy n="80" d="100"/>
        </p:scale>
        <p:origin x="306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91A23D-CE89-4398-AF34-67F89A86C4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943100" y="8831179"/>
            <a:ext cx="2971800" cy="312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F74FDF9C-3BD2-4B9D-8B24-3FFB010678D3}" type="slidenum">
              <a:rPr lang="en-US" sz="1000" smtClean="0"/>
              <a:pPr algn="ct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67628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4953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3765884"/>
            <a:ext cx="5486400" cy="48828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943100" y="8891337"/>
            <a:ext cx="2971800" cy="2526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/>
            </a:lvl1pPr>
          </a:lstStyle>
          <a:p>
            <a:fld id="{F8FEB175-7AE1-4B66-A823-55E80A74AF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004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  <p15:guide id="3" orient="horz" pos="312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B175-7AE1-4B66-A823-55E80A74AF1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423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B1C32-0810-06A0-0545-16C71697F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3C1E06-F3D0-0601-BBF9-4D597456A1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006CD6-4ADA-8D8D-C626-FB23CEB3C9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Most interesting part of block: Dependencies between tokens (vectors)</a:t>
            </a:r>
          </a:p>
          <a:p>
            <a:pPr marL="171450" indent="-171450">
              <a:buFontTx/>
              <a:buChar char="-"/>
            </a:pPr>
            <a:r>
              <a:rPr lang="en-US" dirty="0"/>
              <a:t>Idea: Smoothed-out (differentiable) retrieval, with dictionary {k : v}</a:t>
            </a:r>
          </a:p>
          <a:p>
            <a:pPr marL="171450" indent="-171450">
              <a:buFontTx/>
              <a:buChar char="-"/>
            </a:pPr>
            <a:r>
              <a:rPr lang="en-US" dirty="0"/>
              <a:t>Linear maps of inputs to Q, K, V: 3 x d^2 (another one at the end)</a:t>
            </a:r>
          </a:p>
          <a:p>
            <a:pPr marL="171450" indent="-171450">
              <a:buFontTx/>
              <a:buChar char="-"/>
            </a:pPr>
            <a:r>
              <a:rPr lang="en-US" dirty="0"/>
              <a:t>Dot product attention is causal (via masking): Current Q only with earlier K, 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5452B-4F23-D1BE-9B43-1D94111744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B175-7AE1-4B66-A823-55E80A74AF1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446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465BD-F458-BBAE-F308-4E3CA585B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D46534-3952-01D3-9511-8804F5E5A4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84CC84-D8BE-D560-6AC3-F99CED2F03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Key bottleneck with GPUs is memory</a:t>
            </a:r>
          </a:p>
          <a:p>
            <a:pPr marL="171450" indent="-171450">
              <a:buFontTx/>
              <a:buChar char="-"/>
            </a:pPr>
            <a:r>
              <a:rPr lang="en-US" dirty="0"/>
              <a:t>First: The model weights: O(L d^2)</a:t>
            </a:r>
          </a:p>
          <a:p>
            <a:pPr marL="171450" indent="-171450">
              <a:buFontTx/>
              <a:buChar char="-"/>
            </a:pPr>
            <a:r>
              <a:rPr lang="en-US" dirty="0"/>
              <a:t>For “foundational zero-shot performance”, “emergence”: Large L, large 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612B1-B62F-8252-09D0-6D00846819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B175-7AE1-4B66-A823-55E80A74AF1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523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5A21B-6602-D79E-A5D2-F54374CBD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779E58-DE86-8BF4-D68C-CCAAE8EFEB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F01571-FD7E-09C8-0C10-9A10949042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What about inference? Token-by-token, just a column of the whole thing. O(d)?</a:t>
            </a:r>
          </a:p>
          <a:p>
            <a:pPr marL="171450" indent="-171450">
              <a:buFontTx/>
              <a:buChar char="-"/>
            </a:pPr>
            <a:r>
              <a:rPr lang="en-US" dirty="0"/>
              <a:t>NO! MHA is not local. Current Q depends on ALL K, V before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00AB2-91E7-1745-C6BA-717F3BF125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B175-7AE1-4B66-A823-55E80A74AF1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351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3F4DD-4475-0F6B-C09B-C521F652D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EC9A5A-7232-A56B-02B3-86E4202F19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E1B8A6-B4AE-8A36-3A77-5F180FC40E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Need to store the K, V. At end of sequence: O(L d n). Linear in 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09C7A-B905-AF2D-E0B4-23C7F2A98D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B175-7AE1-4B66-A823-55E80A74AF1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607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8351D-5E74-4381-2FF5-EDAE894A7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EF0B53-B8ED-0A60-C78C-5261C98137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16E892-68D9-6EA0-ADC8-C5C7188CE9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VERY important big number n: Almost all exciting recent </a:t>
            </a:r>
            <a:r>
              <a:rPr lang="en-US" dirty="0" err="1"/>
              <a:t>devs</a:t>
            </a:r>
            <a:r>
              <a:rPr lang="en-US" dirty="0"/>
              <a:t> depend on that!</a:t>
            </a:r>
          </a:p>
          <a:p>
            <a:pPr marL="171450" indent="-171450">
              <a:buFontTx/>
              <a:buChar char="-"/>
            </a:pPr>
            <a:r>
              <a:rPr lang="en-US" dirty="0"/>
              <a:t>Elephant in the room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3E666-05D0-2951-2BCF-36E4A3C5DF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B175-7AE1-4B66-A823-55E80A74AF1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386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C8566-10FD-6517-FF7C-6D2CAA5E4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7CEE85-1249-47EA-BB78-17CF284BAD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33AEC4-DE10-C813-EE9A-EDD7513646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I’d like to explain this story in terms of NumPy shapes</a:t>
            </a:r>
          </a:p>
          <a:p>
            <a:pPr marL="171450" indent="-171450">
              <a:buFontTx/>
              <a:buChar char="-"/>
            </a:pPr>
            <a:r>
              <a:rPr lang="en-US" dirty="0"/>
              <a:t>We have these two very big guys, and L times (for each layer)</a:t>
            </a:r>
          </a:p>
          <a:p>
            <a:pPr marL="171450" indent="-171450">
              <a:buFontTx/>
              <a:buChar char="-"/>
            </a:pPr>
            <a:r>
              <a:rPr lang="en-US" dirty="0"/>
              <a:t>Embeddings are split per head. Inference in run in batches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E0A98-3A9B-EE50-7010-3006376B0E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B175-7AE1-4B66-A823-55E80A74AF1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3193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3F54E-B31C-F0CA-E3DF-2EC45FF58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EBE682-EAA8-6027-F28F-1F3F640A4E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6D194C-E19B-3D84-6B60-D5BF10D35D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87CE16-F96E-4721-E989-AEA374252F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B175-7AE1-4B66-A823-55E80A74AF1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7208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84498-E724-4B3C-65B5-1BA0973DE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99BA3F-8778-E9C0-E45D-1C18850466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5FC75A-A668-5000-4AC2-F4275081B3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Maybe the most obvious idea: Just change MHA!</a:t>
            </a:r>
          </a:p>
          <a:p>
            <a:pPr marL="171450" indent="-171450">
              <a:buFontTx/>
              <a:buChar char="-"/>
            </a:pPr>
            <a:r>
              <a:rPr lang="en-US" dirty="0"/>
              <a:t>Share K, V among several heads, but keep different Q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DeepSeek</a:t>
            </a:r>
            <a:r>
              <a:rPr lang="en-US" dirty="0"/>
              <a:t> multi-head latent attention is clever variant of this</a:t>
            </a:r>
          </a:p>
          <a:p>
            <a:pPr marL="171450" indent="-171450">
              <a:buFontTx/>
              <a:buChar char="-"/>
            </a:pPr>
            <a:r>
              <a:rPr lang="en-US" dirty="0"/>
              <a:t>Big downside: Need to make decision for pre-training already. Willing to take this risk?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5A133-0161-43BD-AA91-1AAE31CC82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B175-7AE1-4B66-A823-55E80A74AF1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0164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9B309-E4EF-9FC5-9A46-AAEC4B1BA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2EC751-018D-F9C1-EF73-70EABA6E82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9C90F8-8641-F185-44A9-1E39534394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Hierarchical: Use CPU as well [</a:t>
            </a:r>
            <a:r>
              <a:rPr lang="en-US" dirty="0" err="1"/>
              <a:t>FlexGen</a:t>
            </a:r>
            <a:r>
              <a:rPr lang="en-US" dirty="0"/>
              <a:t>; optimized for throughput, not latency]</a:t>
            </a:r>
          </a:p>
          <a:p>
            <a:pPr marL="171450" indent="-171450">
              <a:buFontTx/>
              <a:buChar char="-"/>
            </a:pPr>
            <a:r>
              <a:rPr lang="en-US" dirty="0"/>
              <a:t>Use multiple GPUs [Ring attention; mostly for gradient computations, fine-tuning]</a:t>
            </a:r>
          </a:p>
          <a:p>
            <a:pPr marL="171450" indent="-171450">
              <a:buFontTx/>
              <a:buChar char="-"/>
            </a:pPr>
            <a:r>
              <a:rPr lang="en-US" dirty="0"/>
              <a:t>Downside: Multiple GPUs can be more valuable for other things (larger batches, larger models)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DEC00-6E98-918F-7F2B-52F3CBE0A6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B175-7AE1-4B66-A823-55E80A74AF1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2465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7D179-560F-302A-7BF8-5B1D69C6F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F8FEE3-AB60-7892-616F-5C735381ED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88072A-6FA6-8EB5-245F-6A886019FD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No-brainer: Just do it</a:t>
            </a:r>
          </a:p>
          <a:p>
            <a:pPr marL="171450" indent="-171450">
              <a:buFontTx/>
              <a:buChar char="-"/>
            </a:pPr>
            <a:r>
              <a:rPr lang="en-US" dirty="0"/>
              <a:t>It works because each layer has a cache, and only one needs to be de-quantized at any time</a:t>
            </a:r>
          </a:p>
          <a:p>
            <a:pPr marL="171450" indent="-171450">
              <a:buFontTx/>
              <a:buChar char="-"/>
            </a:pPr>
            <a:r>
              <a:rPr lang="en-US" dirty="0"/>
              <a:t>Downside: Limited savings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5A6D8E-2630-21FB-8859-4BEB133CDE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B175-7AE1-4B66-A823-55E80A74AF1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74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0232D-E365-91A7-9C0E-279FBA8A8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BD53FD-807F-BDC3-38CC-768898370C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3FCC42-387C-8686-EC9C-A99F4E99DB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Why do we need all these data centers?</a:t>
            </a:r>
          </a:p>
          <a:p>
            <a:pPr marL="171450" indent="-171450">
              <a:buFontTx/>
              <a:buChar char="-"/>
            </a:pPr>
            <a:r>
              <a:rPr lang="en-US" dirty="0"/>
              <a:t>Best is Altman: We need nuclear fusion, to generate these tokens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FCF8A-EF1E-1DBE-CB16-7AD0E425FD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B175-7AE1-4B66-A823-55E80A74AF1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7866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86A7B-A596-076F-FC6C-ABCAB8803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D05F4F-1A7C-3C92-B7CA-68B96FBF0D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4CF56A-42FC-BBB2-32EC-5239A0E96F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A cache is a cache! Fixed size. Once full, need to evict slots</a:t>
            </a:r>
          </a:p>
          <a:p>
            <a:pPr marL="171450" indent="-171450">
              <a:buFontTx/>
              <a:buChar char="-"/>
            </a:pPr>
            <a:r>
              <a:rPr lang="en-US" dirty="0"/>
              <a:t>Keep index to track which slot holds which token position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Cache policy: When new K, V come in, which slots are overwritten?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8AEFA-A91F-4EA9-4B53-C6FC8AE862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B175-7AE1-4B66-A823-55E80A74AF1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5617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B7748-0FDE-AC71-AE69-E11F1D350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7ECCF9-6371-4ADD-8BC2-98D569ED52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52FAB5-07C5-D3A4-3FB2-3062849F23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Of course, all of this can (and should) be combined</a:t>
            </a:r>
          </a:p>
          <a:p>
            <a:pPr marL="171450" indent="-171450">
              <a:buFontTx/>
              <a:buChar char="-"/>
            </a:pPr>
            <a:r>
              <a:rPr lang="en-US" dirty="0"/>
              <a:t>Selective KV caching has the largest potential among these!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F435BB-2564-DA3E-A8E7-0EF7F16AA1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B175-7AE1-4B66-A823-55E80A74AF1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604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566D4-40AB-9D87-0E5B-49EB8E5CB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6478E2-5C6F-8B71-2818-8B2EE6408A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559E45-6279-59FE-2A1B-EB028765F8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Process as much of prompt in one forward as you can (prefill)</a:t>
            </a:r>
          </a:p>
          <a:p>
            <a:pPr marL="171450" indent="-171450">
              <a:buFontTx/>
              <a:buChar char="-"/>
            </a:pPr>
            <a:r>
              <a:rPr lang="en-US" dirty="0"/>
              <a:t>Cache fills most of GPU memory: Process rest of prompt in smaller chunks</a:t>
            </a:r>
          </a:p>
          <a:p>
            <a:pPr marL="171450" indent="-171450">
              <a:buFontTx/>
              <a:buChar char="-"/>
            </a:pPr>
            <a:r>
              <a:rPr lang="en-US" dirty="0"/>
              <a:t>Too large chunks can lead to worse eviction decisions</a:t>
            </a:r>
          </a:p>
          <a:p>
            <a:pPr marL="171450" indent="-171450">
              <a:buFontTx/>
              <a:buChar char="-"/>
            </a:pPr>
            <a:r>
              <a:rPr lang="en-US" dirty="0"/>
              <a:t>Generation is always token-per-token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C450C-2C92-308E-A4F6-81A5055392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B175-7AE1-4B66-A823-55E80A74AF1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8180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4D0E8-46BE-652D-BD37-3540F005F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4CB125-0C26-27D6-5D8A-D5C8745201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AB89B6-E02B-1FA0-91E3-80CECAD585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Pre-train with context width 8k to 16k</a:t>
            </a:r>
          </a:p>
          <a:p>
            <a:pPr marL="171450" indent="-171450">
              <a:buFontTx/>
              <a:buChar char="-"/>
            </a:pPr>
            <a:r>
              <a:rPr lang="en-US" dirty="0"/>
              <a:t>Lift model to much larger context width (100k, 1M)</a:t>
            </a:r>
          </a:p>
          <a:p>
            <a:pPr marL="171450" indent="-171450">
              <a:buFontTx/>
              <a:buChar char="-"/>
            </a:pPr>
            <a:r>
              <a:rPr lang="en-US" dirty="0"/>
              <a:t>Needs positional encoding in attention (depends on context width)</a:t>
            </a:r>
          </a:p>
          <a:p>
            <a:pPr marL="171450" indent="-171450">
              <a:buFontTx/>
              <a:buChar char="-"/>
            </a:pPr>
            <a:r>
              <a:rPr lang="en-US" dirty="0"/>
              <a:t>Fine-tune with long context instruction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6B245-9970-47CD-48A7-C9DE44CBCE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B175-7AE1-4B66-A823-55E80A74AF1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7907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FE1F7-D816-A9A6-0654-5A284B7A3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92B6C9-2FBB-1B1E-B749-AA03C7D64B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6C5963-617E-89BE-C7EA-FEF2047870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H2O: Most basic adaptive policy</a:t>
            </a:r>
          </a:p>
          <a:p>
            <a:pPr marL="171450" indent="-171450">
              <a:buFontTx/>
              <a:buChar char="-"/>
            </a:pPr>
            <a:r>
              <a:rPr lang="en-US" dirty="0"/>
              <a:t>Score information in cache by how much it is being used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A5F8E-DED2-DC49-E58A-1296FF6B07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B175-7AE1-4B66-A823-55E80A74AF1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157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41FF5-9C95-98B4-6173-742A833AF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1395AA-E8C7-ADC5-8CE9-456BBB6B67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D4EF94-D922-A1F2-AF20-A70D53B815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Would like to show code, because it IS that simple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D01304-7E53-9D3D-2B8B-46E445B79E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B175-7AE1-4B66-A823-55E80A74AF1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2638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6CCA6-F1BC-B4FF-99E0-050A01E40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08D277-7F6C-1628-BBC0-DB7EB84FDC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829A80-B67C-3AA7-4F17-F97D428591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FastGen</a:t>
            </a:r>
            <a:r>
              <a:rPr lang="en-US" dirty="0"/>
              <a:t>: Meta policy, best target for generic implementation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Score basic policies: How compare against dense MHA in prefill period?</a:t>
            </a:r>
          </a:p>
          <a:p>
            <a:pPr marL="171450" indent="-171450">
              <a:buFontTx/>
              <a:buChar char="-"/>
            </a:pPr>
            <a:r>
              <a:rPr lang="en-US" dirty="0"/>
              <a:t>Can select different winners per layer, batch dim, head!</a:t>
            </a:r>
          </a:p>
          <a:p>
            <a:pPr marL="171450" indent="-171450">
              <a:buFontTx/>
              <a:buChar char="-"/>
            </a:pPr>
            <a:r>
              <a:rPr lang="en-US" dirty="0"/>
              <a:t>Outer loop: Optimize costs (cache length, quantization bit size) between layers</a:t>
            </a:r>
          </a:p>
          <a:p>
            <a:pPr marL="171450" indent="-171450">
              <a:buFontTx/>
              <a:buChar char="-"/>
            </a:pPr>
            <a:r>
              <a:rPr lang="en-US" dirty="0"/>
              <a:t>Many simple policies can be scored at negligible extra costs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C7E41-3F29-46F6-F553-76FB0F8728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B175-7AE1-4B66-A823-55E80A74AF1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3819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FAAE6-83D4-CB58-7E20-44152A877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B6199A-BCD8-581C-C74E-D138E3ACD2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7A16BF-93F8-7D3F-C623-D16C665AF1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This can really make a difference: 10x or 20x memory reduction with little extra effort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FastGen</a:t>
            </a:r>
            <a:r>
              <a:rPr lang="en-US" dirty="0"/>
              <a:t>: Highly configurable, will always pick the best (on initial prefill)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4F167-4151-C141-D312-A445A9AFDF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B175-7AE1-4B66-A823-55E80A74AF1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2018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89364-4B01-EAFD-2CDB-E6365B140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18FBDF-87B1-6981-6E61-E409C54D3F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A2D317-D506-CD50-F665-E7557C16A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1A56BF-F06F-7447-D9B4-241E8AA2F7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B175-7AE1-4B66-A823-55E80A74AF1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9792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20CBD-8FBA-3D07-EF27-057248947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93600F-354A-82EC-F6EF-81D4750395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670BB1-BEDD-99E3-804D-6C76C60356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94C9D-9A69-0D93-07B3-394B5B3F66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B175-7AE1-4B66-A823-55E80A74AF1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33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1FB6F-4C4C-2F0F-A524-D59A1F407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94F97D-5B53-5765-EBB9-F0B501E227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4D533B-B02E-4FC8-5469-BCB279AA6D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A87A0-699F-1836-A581-03552A4721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B175-7AE1-4B66-A823-55E80A74AF1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991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B175-7AE1-4B66-A823-55E80A74AF1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270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492D4-3CD0-5AB8-0944-C148D2278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C34406-B72B-D2C3-A4DD-447445276A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C90480-C041-EC5F-7D5F-9C069656C4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First: Chunk text into discrete units (tokens)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Subwords</a:t>
            </a:r>
            <a:r>
              <a:rPr lang="en-US" dirty="0"/>
              <a:t> have emerged as best choice (can control vocabulary size; no OOV)</a:t>
            </a:r>
          </a:p>
          <a:p>
            <a:pPr marL="171450" indent="-171450">
              <a:buFontTx/>
              <a:buChar char="-"/>
            </a:pPr>
            <a:r>
              <a:rPr lang="en-US" dirty="0"/>
              <a:t>Tool you can play with tokenizers</a:t>
            </a:r>
          </a:p>
          <a:p>
            <a:pPr marL="171450" indent="-171450">
              <a:buFontTx/>
              <a:buChar char="-"/>
            </a:pPr>
            <a:r>
              <a:rPr lang="en-US" dirty="0"/>
              <a:t>English boring (most words are tokens), so I picked German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B1E40-682D-6741-0B62-9C01428F7F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B175-7AE1-4B66-A823-55E80A74AF1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17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2B3D4-31C7-0766-6B80-543C36CFC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4BBD0A-2362-8E30-5239-E488043DCC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C464D3-A617-7513-B062-9A326860FC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Map each token in vocabulary to an embedding vector (which is learned)</a:t>
            </a:r>
          </a:p>
          <a:p>
            <a:pPr marL="171450" indent="-171450">
              <a:buFontTx/>
              <a:buChar char="-"/>
            </a:pPr>
            <a:r>
              <a:rPr lang="en-US" dirty="0"/>
              <a:t>Vector represents token in context of others. Dimension is first important big number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4CC8C8-970F-DBCE-9A04-D4E8128347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B175-7AE1-4B66-A823-55E80A74AF1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269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21DD9-DB40-72D9-999E-A323293DA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AE53AE-89DD-1198-2A58-EBD5AB6121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B617CF-42A0-3D08-B592-85AAF2BF94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Each token gets vector: Sequence of vectors</a:t>
            </a:r>
          </a:p>
          <a:p>
            <a:pPr marL="171450" indent="-171450">
              <a:buFontTx/>
              <a:buChar char="-"/>
            </a:pPr>
            <a:r>
              <a:rPr lang="en-US" dirty="0"/>
              <a:t>Next important big number: How many tokens can we handle?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31439A-2013-09F1-5B16-65E2B94156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B175-7AE1-4B66-A823-55E80A74AF1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240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EFFF2-15FC-E98A-4E0E-825610D2F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F09907-C946-4BBF-5CD0-0238F4D3ED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B12A97-AF1D-F5DE-2D25-A5E7014E2B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Transformer: Maps such sequences of vectors to sequences of same shape</a:t>
            </a:r>
          </a:p>
          <a:p>
            <a:pPr marL="171450" indent="-171450">
              <a:buFontTx/>
              <a:buChar char="-"/>
            </a:pPr>
            <a:r>
              <a:rPr lang="en-US" dirty="0"/>
              <a:t>Some stuff going on in every block. Most important: MHA</a:t>
            </a:r>
          </a:p>
          <a:p>
            <a:pPr marL="171450" indent="-171450">
              <a:buFontTx/>
              <a:buChar char="-"/>
            </a:pPr>
            <a:r>
              <a:rPr lang="en-US" dirty="0"/>
              <a:t>As we go up in layers: More dependencies between vectors (always causal!), more “semantic meaning”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E5673-B65D-A9E6-9690-115D0D01FE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B175-7AE1-4B66-A823-55E80A74AF1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407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5405C-6CB4-2383-3A21-88373A5E5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30CE9A-6E82-762C-830C-1D521D5CB2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8F104D-C599-A348-7C02-B5068A73FA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Final important big number: How many layers?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19A73B-FBFD-97E1-2DA1-98298C5FEE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B175-7AE1-4B66-A823-55E80A74AF1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067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lk-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B2E1EE-0433-4536-BD5C-2D50A86AE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5B96BE-BEFA-47C5-B5F6-07D5B53EF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660400"/>
            <a:ext cx="12192000" cy="638175"/>
          </a:xfrm>
        </p:spPr>
        <p:txBody>
          <a:bodyPr/>
          <a:lstStyle>
            <a:lvl1pPr>
              <a:defRPr sz="36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Walk-in layout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93DEAB-FEF6-491D-8261-7CBCC839D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52" y="2882055"/>
            <a:ext cx="3374152" cy="10938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3DCF85-F41E-4C82-A71B-F98119A071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F92D5A-2711-4C96-90F4-2D8A822D33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52" y="2882055"/>
            <a:ext cx="3374152" cy="109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537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2376" userDrawn="1">
          <p15:clr>
            <a:srgbClr val="FBAE40"/>
          </p15:clr>
        </p15:guide>
        <p15:guide id="4" pos="3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9B2D-B36B-40AC-9254-12739BCD59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and content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FD8E-0DC3-4B8E-8C49-6A0F23E3D23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Enter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3B6084-99E6-46FF-93AD-83DE6FF7C14B}"/>
              </a:ext>
            </a:extLst>
          </p:cNvPr>
          <p:cNvSpPr/>
          <p:nvPr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D7DD4B-15E9-45E6-A0F3-31A3119FF703}"/>
              </a:ext>
            </a:extLst>
          </p:cNvPr>
          <p:cNvSpPr/>
          <p:nvPr userDrawn="1"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93280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DEF8F-3F3F-4176-AAC6-6F214D9A9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304800"/>
            <a:ext cx="5638800" cy="6381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Title, content, image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F48D58-FFF9-4D88-86EA-5381B3B43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48400" y="0"/>
            <a:ext cx="5943600" cy="68580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insert image, </a:t>
            </a:r>
            <a:br>
              <a:rPr lang="en-US" dirty="0"/>
            </a:br>
            <a:r>
              <a:rPr lang="en-US" dirty="0"/>
              <a:t>or select placeholder </a:t>
            </a:r>
            <a:br>
              <a:rPr lang="en-US" dirty="0"/>
            </a:br>
            <a:r>
              <a:rPr lang="en-US" dirty="0"/>
              <a:t>and paste image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15FDEA2-616E-44F0-9C9D-8C4D782AA50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04800" y="1485900"/>
            <a:ext cx="5638800" cy="47244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Enter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4BE43C-6204-4EF9-AAAA-0F7F1E99632E}"/>
              </a:ext>
            </a:extLst>
          </p:cNvPr>
          <p:cNvSpPr/>
          <p:nvPr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645A37-C2E5-45AD-928A-75510A5A7203}"/>
              </a:ext>
            </a:extLst>
          </p:cNvPr>
          <p:cNvSpPr/>
          <p:nvPr userDrawn="1"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35944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pos="3744" userDrawn="1">
          <p15:clr>
            <a:srgbClr val="FBAE40"/>
          </p15:clr>
        </p15:guide>
        <p15:guide id="4" pos="393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17D87-D3C3-4EBC-8F18-A1178903C7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and bulleted content layout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A6700F0-47BA-4878-9AD3-6E38759C53F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04800" y="1485900"/>
            <a:ext cx="11582400" cy="20497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bulleted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BD948C-0269-48E0-BF91-1A5CBF28A84C}"/>
              </a:ext>
            </a:extLst>
          </p:cNvPr>
          <p:cNvSpPr/>
          <p:nvPr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355942-CD87-4612-8189-72A5C7E59EAF}"/>
              </a:ext>
            </a:extLst>
          </p:cNvPr>
          <p:cNvSpPr/>
          <p:nvPr userDrawn="1"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51137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26313-2FA2-469F-957D-B5D4672A7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304800"/>
            <a:ext cx="11582400" cy="6381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Title, subtitle, and content layout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02579A-F003-4256-9071-88F3CD2BA3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000125"/>
            <a:ext cx="11582400" cy="276999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200" b="1" cap="all" spc="300" baseline="0">
                <a:solidFill>
                  <a:srgbClr val="94E8FF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1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57A7C1-7536-4D4B-BE66-71930AD4976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04800" y="1714500"/>
            <a:ext cx="11582400" cy="2049792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Enter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351211-2602-447A-AB56-C8F728CAF93E}"/>
              </a:ext>
            </a:extLst>
          </p:cNvPr>
          <p:cNvSpPr/>
          <p:nvPr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D472D7-AECB-4FF4-9670-AE934A71B76E}"/>
              </a:ext>
            </a:extLst>
          </p:cNvPr>
          <p:cNvSpPr/>
          <p:nvPr userDrawn="1"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51948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pos="216" userDrawn="1">
          <p15:clr>
            <a:srgbClr val="FBAE40"/>
          </p15:clr>
        </p15:guide>
        <p15:guide id="6" orient="horz" pos="624" userDrawn="1">
          <p15:clr>
            <a:srgbClr val="FBAE40"/>
          </p15:clr>
        </p15:guide>
        <p15:guide id="7" orient="horz" pos="1272" userDrawn="1">
          <p15:clr>
            <a:srgbClr val="9FCC3B"/>
          </p15:clr>
        </p15:guide>
        <p15:guide id="8" orient="horz" pos="10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26313-2FA2-469F-957D-B5D4672A7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304800"/>
            <a:ext cx="11582400" cy="6381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Title, subtitle, and bulleted content layout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02579A-F003-4256-9071-88F3CD2BA3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000125"/>
            <a:ext cx="11582400" cy="276999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200" b="1" cap="all" spc="300" baseline="0">
                <a:solidFill>
                  <a:srgbClr val="94E8FF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1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34AC24-E85E-407F-973E-699BC706DC8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04800" y="1714500"/>
            <a:ext cx="11582400" cy="20497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bulleted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467EBB-E8F1-48D5-BE0A-898A6CDF3FA9}"/>
              </a:ext>
            </a:extLst>
          </p:cNvPr>
          <p:cNvSpPr/>
          <p:nvPr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DD20C5-9903-49A5-BF12-50CC817FD957}"/>
              </a:ext>
            </a:extLst>
          </p:cNvPr>
          <p:cNvSpPr/>
          <p:nvPr userDrawn="1"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5546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pos="216" userDrawn="1">
          <p15:clr>
            <a:srgbClr val="FBAE40"/>
          </p15:clr>
        </p15:guide>
        <p15:guide id="6" orient="horz" pos="624" userDrawn="1">
          <p15:clr>
            <a:srgbClr val="FBAE40"/>
          </p15:clr>
        </p15:guide>
        <p15:guide id="7" orient="horz" pos="1272" userDrawn="1">
          <p15:clr>
            <a:srgbClr val="9FCC3B"/>
          </p15:clr>
        </p15:guide>
        <p15:guide id="8" orient="horz" pos="10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7FE80-980F-4BC9-94C9-A90DD04139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Two-column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328A3-F00F-4DC0-B02A-392A2AB97F8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04800" y="1485900"/>
            <a:ext cx="5676900" cy="2049792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Enter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E00FB0-23B9-4CB2-8C87-2533F333654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10300" y="1485900"/>
            <a:ext cx="5676900" cy="2049792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Enter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CED56E-AADA-4721-B28B-5B7CC6C9616F}"/>
              </a:ext>
            </a:extLst>
          </p:cNvPr>
          <p:cNvSpPr/>
          <p:nvPr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BCDEA6-4B7B-461B-9239-B6D10BFC420A}"/>
              </a:ext>
            </a:extLst>
          </p:cNvPr>
          <p:cNvSpPr/>
          <p:nvPr userDrawn="1"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74734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pos="3768" userDrawn="1">
          <p15:clr>
            <a:srgbClr val="FBAE40"/>
          </p15:clr>
        </p15:guide>
        <p15:guide id="4" pos="391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26313-2FA2-469F-957D-B5D4672A7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304800"/>
            <a:ext cx="11582400" cy="6381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Two-column with subtitle layout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02579A-F003-4256-9071-88F3CD2BA3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000125"/>
            <a:ext cx="11582400" cy="276999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200" b="1" cap="all" spc="300" baseline="0">
                <a:solidFill>
                  <a:srgbClr val="94E8FF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1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34AC24-E85E-407F-973E-699BC706DC8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04800" y="1714500"/>
            <a:ext cx="5676900" cy="2049792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Enter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4959F6-41EE-4D17-B71F-BB0F4BB3DB4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10300" y="1714500"/>
            <a:ext cx="5676900" cy="2049792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Enter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31CFB1-8B68-47CF-8352-EA53FE39AE7A}"/>
              </a:ext>
            </a:extLst>
          </p:cNvPr>
          <p:cNvSpPr/>
          <p:nvPr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CDE845-2852-457A-AFF3-3BD1F8643206}"/>
              </a:ext>
            </a:extLst>
          </p:cNvPr>
          <p:cNvSpPr/>
          <p:nvPr userDrawn="1"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15223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216" userDrawn="1">
          <p15:clr>
            <a:srgbClr val="FBAE40"/>
          </p15:clr>
        </p15:guide>
        <p15:guide id="8" orient="horz" pos="624" userDrawn="1">
          <p15:clr>
            <a:srgbClr val="FBAE40"/>
          </p15:clr>
        </p15:guide>
        <p15:guide id="9" orient="horz" pos="1272" userDrawn="1">
          <p15:clr>
            <a:srgbClr val="9FCC3B"/>
          </p15:clr>
        </p15:guide>
        <p15:guide id="10" orient="horz" pos="1080" userDrawn="1">
          <p15:clr>
            <a:srgbClr val="FBAE40"/>
          </p15:clr>
        </p15:guide>
        <p15:guide id="11" pos="3768" userDrawn="1">
          <p15:clr>
            <a:srgbClr val="FBAE40"/>
          </p15:clr>
        </p15:guide>
        <p15:guide id="12" pos="391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7FE80-980F-4BC9-94C9-A90DD04139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Two-column with bullets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328A3-F00F-4DC0-B02A-392A2AB97F8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04800" y="1485900"/>
            <a:ext cx="5676900" cy="20497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E00FB0-23B9-4CB2-8C87-2533F333654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10300" y="1485900"/>
            <a:ext cx="5676900" cy="204979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1ECF29-EC8B-471A-8572-CBFA5F04D4E0}"/>
              </a:ext>
            </a:extLst>
          </p:cNvPr>
          <p:cNvSpPr/>
          <p:nvPr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D85DB4-D8C9-46FE-9261-2A51752211FE}"/>
              </a:ext>
            </a:extLst>
          </p:cNvPr>
          <p:cNvSpPr/>
          <p:nvPr userDrawn="1"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71867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pos="3768" userDrawn="1">
          <p15:clr>
            <a:srgbClr val="FBAE40"/>
          </p15:clr>
        </p15:guide>
        <p15:guide id="4" pos="3912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Subtitle,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26313-2FA2-469F-957D-B5D4672A7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304800"/>
            <a:ext cx="11582400" cy="6381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Two-column with subtitle layout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02579A-F003-4256-9071-88F3CD2BA3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000125"/>
            <a:ext cx="11582400" cy="276999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200" b="1" cap="all" spc="300" baseline="0">
                <a:solidFill>
                  <a:srgbClr val="94E8FF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1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3117784-3939-47DC-817E-56BA8ACDF9B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04800" y="1714500"/>
            <a:ext cx="5676900" cy="204979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DD8E906-2D5C-440E-979E-D7FE653CDD2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10300" y="1714500"/>
            <a:ext cx="5676900" cy="204979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B83B5E-91D1-4280-8C38-A9AD94FD27BB}"/>
              </a:ext>
            </a:extLst>
          </p:cNvPr>
          <p:cNvSpPr/>
          <p:nvPr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E5F43B-499B-4B66-A9B8-C906137679E1}"/>
              </a:ext>
            </a:extLst>
          </p:cNvPr>
          <p:cNvSpPr/>
          <p:nvPr userDrawn="1"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62017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216" userDrawn="1">
          <p15:clr>
            <a:srgbClr val="FBAE40"/>
          </p15:clr>
        </p15:guide>
        <p15:guide id="8" orient="horz" pos="624" userDrawn="1">
          <p15:clr>
            <a:srgbClr val="FBAE40"/>
          </p15:clr>
        </p15:guide>
        <p15:guide id="9" orient="horz" pos="1272" userDrawn="1">
          <p15:clr>
            <a:srgbClr val="9FCC3B"/>
          </p15:clr>
        </p15:guide>
        <p15:guide id="10" orient="horz" pos="1080" userDrawn="1">
          <p15:clr>
            <a:srgbClr val="FBAE40"/>
          </p15:clr>
        </p15:guide>
        <p15:guide id="11" pos="3768" userDrawn="1">
          <p15:clr>
            <a:srgbClr val="FBAE40"/>
          </p15:clr>
        </p15:guide>
        <p15:guide id="12" pos="391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5B641-AA35-4952-8BD0-57A5E6BAC6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Code layout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BBB28F6-ED88-4F6C-98C2-239A1B8050D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04800" y="1485900"/>
            <a:ext cx="11582400" cy="1646605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1pPr>
            <a:lvl2pPr marL="228600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2pPr>
            <a:lvl3pPr marL="457200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3pPr>
            <a:lvl4pPr marL="685800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4pPr>
            <a:lvl5pPr marL="914400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5pPr>
          </a:lstStyle>
          <a:p>
            <a:pPr lvl="0"/>
            <a:r>
              <a:rPr lang="en-US" dirty="0"/>
              <a:t>Type or paste plain-text code here, or click icon to add image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AC06CC-729F-4A98-A452-95753BBCCB86}"/>
              </a:ext>
            </a:extLst>
          </p:cNvPr>
          <p:cNvSpPr/>
          <p:nvPr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491F3E-77A3-4FC3-9F58-5446C1BECBE1}"/>
              </a:ext>
            </a:extLst>
          </p:cNvPr>
          <p:cNvSpPr/>
          <p:nvPr userDrawn="1"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64053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7A3CC3E-6C8C-49F9-AE3F-E0A903D00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24D4546-D701-4B35-9802-54E73AEB80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2916" y="1990726"/>
            <a:ext cx="8274329" cy="258532"/>
          </a:xfrm>
        </p:spPr>
        <p:txBody>
          <a:bodyPr/>
          <a:lstStyle>
            <a:lvl1pPr marL="0" indent="0" algn="l">
              <a:buNone/>
              <a:defRPr sz="1200" b="1" cap="all" spc="300" baseline="0">
                <a:solidFill>
                  <a:srgbClr val="94E8FF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Legal text placeholder (editor use only)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E4CB04F-C9B8-4D74-A55A-0AC876E8A9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916" y="2400300"/>
            <a:ext cx="8274329" cy="1865508"/>
          </a:xfrm>
        </p:spPr>
        <p:txBody>
          <a:bodyPr tIns="146304" bIns="146304"/>
          <a:lstStyle>
            <a:lvl1pPr>
              <a:defRPr sz="4400"/>
            </a:lvl1pPr>
          </a:lstStyle>
          <a:p>
            <a:r>
              <a:rPr lang="en-US" dirty="0"/>
              <a:t>Enter session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9B7A34-B2E3-499E-9FB2-4079FCF0AA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2501" y="6428661"/>
            <a:ext cx="388818" cy="219592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759EA25C-F220-44E9-8D3E-368B78EE07DB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101540" y="6476853"/>
            <a:ext cx="3962400" cy="10772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742950" indent="-285750"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 defTabSz="10972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x-none" sz="700" b="0" i="0" dirty="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© 2023, Amazon Web Services, Inc. or its affiliates. All rights reserved.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1C6DF77-859A-4968-8301-C7FA52E8E0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2916" y="4692846"/>
            <a:ext cx="3702329" cy="369332"/>
          </a:xfrm>
        </p:spPr>
        <p:txBody>
          <a:bodyPr/>
          <a:lstStyle>
            <a:lvl1pPr marL="0" indent="0">
              <a:buNone/>
              <a:defRPr sz="2000" b="1" cap="none" spc="0" baseline="0"/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8DDED4-39D2-4F36-B877-72364957F9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2916" y="1492893"/>
            <a:ext cx="3492500" cy="258532"/>
          </a:xfrm>
        </p:spPr>
        <p:txBody>
          <a:bodyPr/>
          <a:lstStyle>
            <a:lvl1pPr marL="0" indent="0">
              <a:buNone/>
              <a:defRPr sz="1200" b="1" cap="all" spc="300" baseline="0">
                <a:solidFill>
                  <a:srgbClr val="94E8FF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Enter session ID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69FE2D1-0188-4BD9-97B7-CA795447E4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2916" y="5066908"/>
            <a:ext cx="3702329" cy="757130"/>
          </a:xfrm>
        </p:spPr>
        <p:txBody>
          <a:bodyPr/>
          <a:lstStyle>
            <a:lvl1pPr marL="0" indent="0">
              <a:spcAft>
                <a:spcPts val="300"/>
              </a:spcAft>
              <a:buNone/>
              <a:defRPr sz="16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(pronouns)</a:t>
            </a:r>
            <a:br>
              <a:rPr lang="en-US" dirty="0"/>
            </a:br>
            <a:r>
              <a:rPr lang="en-US" dirty="0"/>
              <a:t>Job title</a:t>
            </a:r>
            <a:br>
              <a:rPr lang="en-US" dirty="0"/>
            </a:br>
            <a:r>
              <a:rPr lang="en-US" dirty="0"/>
              <a:t>Company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B15B05-0988-4FCF-A767-1887BA310E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8861FF-0472-4102-8C50-ADA2349911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2501" y="6428661"/>
            <a:ext cx="388818" cy="219592"/>
          </a:xfrm>
          <a:prstGeom prst="rect">
            <a:avLst/>
          </a:prstGeom>
        </p:spPr>
      </p:pic>
      <p:sp>
        <p:nvSpPr>
          <p:cNvPr id="15" name="TextBox 3">
            <a:extLst>
              <a:ext uri="{FF2B5EF4-FFF2-40B4-BE49-F238E27FC236}">
                <a16:creationId xmlns:a16="http://schemas.microsoft.com/office/drawing/2014/main" id="{145F3F5A-54D6-4355-AB54-21DDD8A29152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540" y="6476853"/>
            <a:ext cx="3962400" cy="10772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742950" indent="-285750"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 defTabSz="10972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x-none" sz="700" b="0" i="0" dirty="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© 2023, Amazon Web Services, Inc. 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1373684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1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de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7FE80-980F-4BC9-94C9-A90DD04139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Code layout, two columns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328A3-F00F-4DC0-B02A-392A2AB97F8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04800" y="1485900"/>
            <a:ext cx="5676900" cy="1646605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1pPr>
            <a:lvl2pPr marL="228600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2pPr>
            <a:lvl3pPr marL="457200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3pPr>
            <a:lvl4pPr marL="685800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4pPr>
            <a:lvl5pPr marL="914400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5pPr>
          </a:lstStyle>
          <a:p>
            <a:pPr lvl="0"/>
            <a:r>
              <a:rPr lang="en-US" dirty="0"/>
              <a:t>Enter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E00FB0-23B9-4CB2-8C87-2533F333654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10300" y="1485900"/>
            <a:ext cx="5676900" cy="1646605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1pPr>
            <a:lvl2pPr marL="228600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2pPr>
            <a:lvl3pPr marL="457200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3pPr>
            <a:lvl4pPr marL="685800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4pPr>
            <a:lvl5pPr marL="914400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5pPr>
          </a:lstStyle>
          <a:p>
            <a:pPr lvl="0"/>
            <a:r>
              <a:rPr lang="en-US" dirty="0"/>
              <a:t>Enter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DAB107-A9D6-411D-9EAE-666C5BBB98C4}"/>
              </a:ext>
            </a:extLst>
          </p:cNvPr>
          <p:cNvSpPr/>
          <p:nvPr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26F1F5-B07E-447D-B6DC-F73F454C0A72}"/>
              </a:ext>
            </a:extLst>
          </p:cNvPr>
          <p:cNvSpPr/>
          <p:nvPr userDrawn="1"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08824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pos="3768" userDrawn="1">
          <p15:clr>
            <a:srgbClr val="FBAE40"/>
          </p15:clr>
        </p15:guide>
        <p15:guide id="4" pos="391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ABFD6-0A7E-4C17-A0CF-15563DCD4B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1485900"/>
            <a:ext cx="8189914" cy="2567077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Enter quote here. Omit quote marks on the text.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C139DB6-EAA5-478D-8B47-73B28F478C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3000" y="4610100"/>
            <a:ext cx="8191500" cy="424732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/>
              <a:t>Enter quoted person’s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4D58212-E366-46B6-A286-ED11216920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3000" y="5045137"/>
            <a:ext cx="8176986" cy="369332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Enter quoted person’s affiliation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A2E233-FBD7-4C9D-B415-F53C98B58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43936"/>
            <a:ext cx="865707" cy="8657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F77E3E-59C9-449D-84EC-7AEBCDAEB2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800" y="843936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696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pos="720" userDrawn="1">
          <p15:clr>
            <a:srgbClr val="FBAE40"/>
          </p15:clr>
        </p15:guide>
        <p15:guide id="5" pos="5880" userDrawn="1">
          <p15:clr>
            <a:srgbClr val="FBAE40"/>
          </p15:clr>
        </p15:guide>
        <p15:guide id="6" orient="horz" pos="290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D0138-670A-478D-BCC5-48A85ECF1D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2707821"/>
            <a:ext cx="8191500" cy="1442355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dirty="0"/>
              <a:t>Section divider – </a:t>
            </a:r>
            <a:br>
              <a:rPr lang="en-US" dirty="0"/>
            </a:br>
            <a:r>
              <a:rPr lang="en-US" dirty="0"/>
              <a:t>Enter section name here</a:t>
            </a:r>
          </a:p>
        </p:txBody>
      </p:sp>
    </p:spTree>
    <p:extLst>
      <p:ext uri="{BB962C8B-B14F-4D97-AF65-F5344CB8AC3E}">
        <p14:creationId xmlns:p14="http://schemas.microsoft.com/office/powerpoint/2010/main" val="239432786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7282940-4CB7-443C-9F56-FCA13ED56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672" y="2327672"/>
            <a:ext cx="2202656" cy="2202656"/>
          </a:xfrm>
          <a:prstGeom prst="rect">
            <a:avLst/>
          </a:prstGeom>
        </p:spPr>
      </p:pic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02268E66-E2A6-42E7-9D25-CF980511A875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ctr">
            <a:noAutofit/>
          </a:bodyPr>
          <a:lstStyle>
            <a:lvl1pPr marL="800100" indent="0">
              <a:buNone/>
              <a:defRPr/>
            </a:lvl1pPr>
          </a:lstStyle>
          <a:p>
            <a:r>
              <a:rPr lang="en-US" dirty="0"/>
              <a:t>Click icon to add video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CFD226-D826-41A8-94B2-5E84F7FD8B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647700"/>
            <a:ext cx="12192000" cy="638175"/>
          </a:xfrm>
        </p:spPr>
        <p:txBody>
          <a:bodyPr/>
          <a:lstStyle>
            <a:lvl1pPr>
              <a:defRPr sz="36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Video layout (enter descriptive title here for accessibility)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59D4D4-4A57-439F-AB9E-EF59B45B3C35}"/>
              </a:ext>
            </a:extLst>
          </p:cNvPr>
          <p:cNvSpPr/>
          <p:nvPr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047462-1231-445A-AA93-50CAC05059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4672" y="2327672"/>
            <a:ext cx="2202656" cy="22026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D51B71B-13FF-44D8-AA05-A53C8356E94C}"/>
              </a:ext>
            </a:extLst>
          </p:cNvPr>
          <p:cNvSpPr/>
          <p:nvPr userDrawn="1"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02504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10167-6731-422B-AAF3-3DCD022FDA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304800"/>
            <a:ext cx="11582400" cy="6381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Comparison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7F764-8D3D-4D65-9DEE-EB4D76A919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4800" y="1496306"/>
            <a:ext cx="5676897" cy="480131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heading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FD69C2-FBB8-4670-938B-F05693537C1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04800" y="1989137"/>
            <a:ext cx="5676897" cy="1855893"/>
          </a:xfrm>
        </p:spPr>
        <p:txBody>
          <a:bodyPr/>
          <a:lstStyle>
            <a:lvl1pPr marL="0" indent="0">
              <a:buNone/>
              <a:defRPr sz="2400"/>
            </a:lvl1pPr>
            <a:lvl2pPr marL="228600" indent="0">
              <a:buNone/>
              <a:defRPr sz="2000"/>
            </a:lvl2pPr>
            <a:lvl3pPr marL="457200" indent="0">
              <a:buNone/>
              <a:defRPr sz="1800"/>
            </a:lvl3pPr>
            <a:lvl4pPr marL="685800" indent="0">
              <a:buNone/>
              <a:defRPr sz="1600"/>
            </a:lvl4pPr>
            <a:lvl5pPr marL="685800" indent="0">
              <a:buNone/>
              <a:defRPr sz="1600"/>
            </a:lvl5pPr>
          </a:lstStyle>
          <a:p>
            <a:pPr lvl="0"/>
            <a:r>
              <a:rPr lang="en-US" dirty="0"/>
              <a:t>Enter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122A0D-CA84-4D80-B7CB-26EC3C0607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10303" y="1496306"/>
            <a:ext cx="5676897" cy="480131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heading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21A746-02E0-4C53-AAE0-D0AE61EBDA6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10303" y="1989137"/>
            <a:ext cx="5676896" cy="1855893"/>
          </a:xfrm>
        </p:spPr>
        <p:txBody>
          <a:bodyPr/>
          <a:lstStyle>
            <a:lvl1pPr marL="0" indent="0">
              <a:buNone/>
              <a:defRPr sz="2400"/>
            </a:lvl1pPr>
            <a:lvl2pPr marL="228600" indent="0">
              <a:buNone/>
              <a:defRPr sz="2000"/>
            </a:lvl2pPr>
            <a:lvl3pPr marL="457200" indent="0">
              <a:buNone/>
              <a:defRPr sz="1800"/>
            </a:lvl3pPr>
            <a:lvl4pPr marL="685800" indent="0">
              <a:buNone/>
              <a:defRPr sz="1600"/>
            </a:lvl4pPr>
            <a:lvl5pPr marL="685800" indent="0">
              <a:buNone/>
              <a:defRPr sz="1600"/>
            </a:lvl5pPr>
          </a:lstStyle>
          <a:p>
            <a:pPr lvl="0"/>
            <a:r>
              <a:rPr lang="en-US" dirty="0"/>
              <a:t>Enter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810728-B224-4508-AF7A-582B502775E4}"/>
              </a:ext>
            </a:extLst>
          </p:cNvPr>
          <p:cNvSpPr/>
          <p:nvPr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FFFF44-4C24-45D7-A473-220E2EAE055E}"/>
              </a:ext>
            </a:extLst>
          </p:cNvPr>
          <p:cNvSpPr/>
          <p:nvPr userDrawn="1"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2860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pos="3768" userDrawn="1">
          <p15:clr>
            <a:srgbClr val="FBAE40"/>
          </p15:clr>
        </p15:guide>
        <p15:guide id="4" pos="3912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EC130-06E7-4370-BE1F-6B09EE729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304800"/>
            <a:ext cx="4152900" cy="11811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dirty="0"/>
              <a:t>Content with caption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425BD-017D-469D-AB54-06E3E3BCCB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29200" y="304799"/>
            <a:ext cx="6858000" cy="5905501"/>
          </a:xfrm>
        </p:spPr>
        <p:txBody>
          <a:bodyPr>
            <a:noAutofit/>
          </a:bodyPr>
          <a:lstStyle>
            <a:lvl1pPr marL="0" indent="0">
              <a:buNone/>
              <a:defRPr sz="2800"/>
            </a:lvl1pPr>
            <a:lvl2pPr marL="228600" indent="0">
              <a:buNone/>
              <a:defRPr sz="2400"/>
            </a:lvl2pPr>
            <a:lvl3pPr marL="457200" indent="0">
              <a:buNone/>
              <a:defRPr sz="2000"/>
            </a:lvl3pPr>
            <a:lvl4pPr marL="685800" indent="0">
              <a:buNone/>
              <a:defRPr sz="1800"/>
            </a:lvl4pPr>
            <a:lvl5pPr marL="685800" indent="0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Enter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4C1E26-36AF-47C4-ABA4-2D427A11BDA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04800" y="2181224"/>
            <a:ext cx="4152900" cy="40290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Enter description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B2424A-CFF6-43C4-97D0-B0F247D23F77}"/>
              </a:ext>
            </a:extLst>
          </p:cNvPr>
          <p:cNvSpPr/>
          <p:nvPr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F839C6-2A13-467C-8C29-41B6D2B18516}"/>
              </a:ext>
            </a:extLst>
          </p:cNvPr>
          <p:cNvSpPr/>
          <p:nvPr userDrawn="1"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78435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pos="2808" userDrawn="1">
          <p15:clr>
            <a:srgbClr val="FBAE40"/>
          </p15:clr>
        </p15:guide>
        <p15:guide id="5" orient="horz" pos="1368" userDrawn="1">
          <p15:clr>
            <a:srgbClr val="FBAE40"/>
          </p15:clr>
        </p15:guide>
        <p15:guide id="6" pos="3168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988CF-49CB-49EE-AEAE-AF86931C78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304800"/>
            <a:ext cx="4152900" cy="11811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dirty="0"/>
              <a:t>Picture with caption layout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FCFB70-4D2B-4A5F-B5F1-1904D4D48BF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029200" y="304799"/>
            <a:ext cx="6858000" cy="5905501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34DB1E-5222-413E-A157-09D2D7B06BE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04800" y="2181224"/>
            <a:ext cx="4152900" cy="40290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Enter description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DCFCBE-C7B0-4C51-AC01-72DDEF0A6AF3}"/>
              </a:ext>
            </a:extLst>
          </p:cNvPr>
          <p:cNvSpPr/>
          <p:nvPr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FBCF5B-2C95-4B1A-A767-C09F4AAC260A}"/>
              </a:ext>
            </a:extLst>
          </p:cNvPr>
          <p:cNvSpPr/>
          <p:nvPr userDrawn="1"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6713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pos="2808" userDrawn="1">
          <p15:clr>
            <a:srgbClr val="FBAE40"/>
          </p15:clr>
        </p15:guide>
        <p15:guide id="5" orient="horz" pos="1368" userDrawn="1">
          <p15:clr>
            <a:srgbClr val="FBAE40"/>
          </p15:clr>
        </p15:guide>
        <p15:guide id="6" pos="3168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AB7E1DC-9A6B-4898-A3B4-9DEAFEF21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4B92D1-BD95-4ACC-9E97-FE9B372B651C}"/>
              </a:ext>
            </a:extLst>
          </p:cNvPr>
          <p:cNvSpPr txBox="1"/>
          <p:nvPr/>
        </p:nvSpPr>
        <p:spPr bwMode="white">
          <a:xfrm>
            <a:off x="133351" y="1738406"/>
            <a:ext cx="8413750" cy="1079500"/>
          </a:xfrm>
          <a:prstGeom prst="rect">
            <a:avLst/>
          </a:prstGeom>
          <a:noFill/>
        </p:spPr>
        <p:txBody>
          <a:bodyPr lIns="182880" tIns="91440" rIns="146304" bIns="91440"/>
          <a:lstStyle>
            <a:lvl1pPr defTabSz="1097278">
              <a:lnSpc>
                <a:spcPct val="90000"/>
              </a:lnSpc>
              <a:spcBef>
                <a:spcPct val="0"/>
              </a:spcBef>
              <a:buNone/>
              <a:defRPr lang="en-US" sz="6600" b="0" cap="none" spc="-118" baseline="0" dirty="0" smtClean="0">
                <a:ln w="3175">
                  <a:noFill/>
                </a:ln>
                <a:solidFill>
                  <a:schemeClr val="bg1"/>
                </a:solidFill>
                <a:effectLst/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sz="6600" b="1" i="0" spc="-300" dirty="0">
                <a:solidFill>
                  <a:schemeClr val="tx1"/>
                </a:solidFill>
                <a:latin typeface="Amazon Ember Display Heavy" panose="020F0603020204020204" pitchFamily="34" charset="0"/>
                <a:ea typeface="Amazon Ember Display Heavy" panose="020F0603020204020204" pitchFamily="34" charset="0"/>
                <a:cs typeface="Amazon Ember Display Heavy" panose="020F0603020204020204" pitchFamily="34" charset="0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21B02A-09DA-4678-9E65-F32C11DF44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2501" y="6428661"/>
            <a:ext cx="388818" cy="219592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408A370D-82D9-46EE-9BFE-A0195797ED61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101540" y="6476853"/>
            <a:ext cx="3962400" cy="10772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742950" indent="-285750"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 defTabSz="10972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x-none" sz="700" b="0" i="0" dirty="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© 2023, Amazon Web Services, Inc. or its affiliates. All rights reserved.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1881157-0DF8-49E6-B684-3E8FD245EE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3453368"/>
            <a:ext cx="3429000" cy="369332"/>
          </a:xfrm>
        </p:spPr>
        <p:txBody>
          <a:bodyPr anchor="b"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A2927B3-63A9-43F6-91E9-B153F0DF34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3835400"/>
            <a:ext cx="3429000" cy="1128486"/>
          </a:xfr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en-US" dirty="0"/>
              <a:t>Speaker contact info (such as email or socials)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5647617-D370-4344-8A52-A50356181D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5949" y="3453368"/>
            <a:ext cx="3429000" cy="369332"/>
          </a:xfrm>
        </p:spPr>
        <p:txBody>
          <a:bodyPr anchor="b"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01E06BA-A855-4482-AB73-94B5EFBA84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20100" y="3453368"/>
            <a:ext cx="3429000" cy="369332"/>
          </a:xfrm>
        </p:spPr>
        <p:txBody>
          <a:bodyPr anchor="b"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67C7A81-0FAF-4B91-8CE3-3CB926ABA2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5949" y="3835400"/>
            <a:ext cx="3429000" cy="1128486"/>
          </a:xfr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en-US" dirty="0"/>
              <a:t>Speaker contact info (such as email or socials)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69E66DAE-B2A2-4775-9B21-0BED6B9C88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20100" y="3835400"/>
            <a:ext cx="3429000" cy="1128486"/>
          </a:xfr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en-US" dirty="0"/>
              <a:t>Speaker contact info (such as email or socials)</a:t>
            </a:r>
          </a:p>
        </p:txBody>
      </p:sp>
      <p:sp>
        <p:nvSpPr>
          <p:cNvPr id="43" name="Title 42">
            <a:extLst>
              <a:ext uri="{FF2B5EF4-FFF2-40B4-BE49-F238E27FC236}">
                <a16:creationId xmlns:a16="http://schemas.microsoft.com/office/drawing/2014/main" id="{0D9B8DBA-78C6-4788-90BB-271D175CD3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660868"/>
            <a:ext cx="12192000" cy="63817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Thank you layout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88D1684-E69B-4BF1-956C-4600D33ED7E6}"/>
              </a:ext>
            </a:extLst>
          </p:cNvPr>
          <p:cNvGrpSpPr/>
          <p:nvPr/>
        </p:nvGrpSpPr>
        <p:grpSpPr>
          <a:xfrm>
            <a:off x="7232650" y="1769509"/>
            <a:ext cx="4961114" cy="1039336"/>
            <a:chOff x="7232650" y="1769509"/>
            <a:chExt cx="4961114" cy="1039336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8C82193-EFD3-4D2B-8782-3EDF896DF0BA}"/>
                </a:ext>
              </a:extLst>
            </p:cNvPr>
            <p:cNvSpPr/>
            <p:nvPr/>
          </p:nvSpPr>
          <p:spPr bwMode="auto">
            <a:xfrm>
              <a:off x="7232650" y="1872748"/>
              <a:ext cx="832859" cy="832859"/>
            </a:xfrm>
            <a:prstGeom prst="ellipse">
              <a:avLst/>
            </a:prstGeom>
            <a:solidFill>
              <a:srgbClr val="5600C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91440" rIns="0" bIns="0" anchor="ctr"/>
            <a:lstStyle/>
            <a:p>
              <a:pPr algn="ctr" defTabSz="932472" eaLnBrk="1" hangingPunct="1">
                <a:lnSpc>
                  <a:spcPct val="90000"/>
                </a:lnSpc>
                <a:defRPr/>
              </a:pPr>
              <a:endParaRPr lang="en-US" sz="5400" b="1" dirty="0">
                <a:solidFill>
                  <a:schemeClr val="tx1"/>
                </a:solidFill>
                <a:ea typeface="Amazon Ember Display" panose="020F0603020204020204" pitchFamily="34" charset="0"/>
                <a:cs typeface="Amazon Ember Display" panose="020F060302020402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ABEEF64-4B8B-48D3-8E0D-D506F4A5202A}"/>
                </a:ext>
              </a:extLst>
            </p:cNvPr>
            <p:cNvSpPr/>
            <p:nvPr/>
          </p:nvSpPr>
          <p:spPr>
            <a:xfrm>
              <a:off x="7637646" y="1872748"/>
              <a:ext cx="4556118" cy="832859"/>
            </a:xfrm>
            <a:prstGeom prst="rect">
              <a:avLst/>
            </a:prstGeom>
            <a:gradFill flip="none" rotWithShape="1">
              <a:gsLst>
                <a:gs pos="57000">
                  <a:srgbClr val="D42994"/>
                </a:gs>
                <a:gs pos="100000">
                  <a:schemeClr val="accent1"/>
                </a:gs>
                <a:gs pos="17000">
                  <a:srgbClr val="5600C2"/>
                </a:gs>
              </a:gsLst>
              <a:lin ang="144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800" rIns="182880" rtlCol="0" anchor="ctr"/>
            <a:lstStyle/>
            <a:p>
              <a:pPr lvl="0">
                <a:lnSpc>
                  <a:spcPct val="80000"/>
                </a:lnSpc>
              </a:pPr>
              <a:endParaRPr lang="en-US" sz="1600" dirty="0">
                <a:solidFill>
                  <a:schemeClr val="bg1"/>
                </a:solidFill>
                <a:cs typeface="Amazon Ember Display" panose="020F060302020402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6735EC7-4D84-436F-BE95-44BBDD0DE566}"/>
                </a:ext>
              </a:extLst>
            </p:cNvPr>
            <p:cNvSpPr txBox="1"/>
            <p:nvPr/>
          </p:nvSpPr>
          <p:spPr>
            <a:xfrm>
              <a:off x="8594726" y="1900795"/>
              <a:ext cx="3394181" cy="7940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algn="l">
                <a:lnSpc>
                  <a:spcPct val="90000"/>
                </a:lnSpc>
                <a:spcAft>
                  <a:spcPts val="1800"/>
                </a:spcAft>
              </a:pPr>
              <a:r>
                <a:rPr lang="en-US" sz="1800" b="0" dirty="0">
                  <a:solidFill>
                    <a:schemeClr val="tx1"/>
                  </a:solidFill>
                  <a:latin typeface="Amazon Ember Display" panose="020F0603020204020204" pitchFamily="34" charset="0"/>
                  <a:ea typeface="Amazon Ember Display" panose="020F0603020204020204" pitchFamily="34" charset="0"/>
                  <a:cs typeface="Amazon Ember Display" panose="020F0603020204020204" pitchFamily="34" charset="0"/>
                </a:rPr>
                <a:t>Please complete the session survey in the </a:t>
              </a:r>
              <a:r>
                <a:rPr lang="en-US" sz="1800" b="0" u="none" dirty="0">
                  <a:solidFill>
                    <a:schemeClr val="tx1"/>
                  </a:solidFill>
                  <a:latin typeface="Amazon Ember Display" panose="020F0603020204020204" pitchFamily="34" charset="0"/>
                  <a:ea typeface="Amazon Ember Display" panose="020F0603020204020204" pitchFamily="34" charset="0"/>
                  <a:cs typeface="Amazon Ember Display" panose="020F0603020204020204" pitchFamily="34" charset="0"/>
                </a:rPr>
                <a:t>mobile app</a:t>
              </a:r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AB4E0B87-EA7D-427C-8B28-C2C130B34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511809" y="1769509"/>
              <a:ext cx="1039336" cy="1039336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A9E60BB9-8474-4E96-A60F-686BA3E89F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1062FF8-A31F-4435-8161-8EAE108ECB86}"/>
              </a:ext>
            </a:extLst>
          </p:cNvPr>
          <p:cNvSpPr txBox="1"/>
          <p:nvPr userDrawn="1"/>
        </p:nvSpPr>
        <p:spPr bwMode="white">
          <a:xfrm>
            <a:off x="133351" y="1738406"/>
            <a:ext cx="8413750" cy="1079500"/>
          </a:xfrm>
          <a:prstGeom prst="rect">
            <a:avLst/>
          </a:prstGeom>
          <a:noFill/>
        </p:spPr>
        <p:txBody>
          <a:bodyPr lIns="182880" tIns="91440" rIns="146304" bIns="91440"/>
          <a:lstStyle>
            <a:lvl1pPr defTabSz="1097278">
              <a:lnSpc>
                <a:spcPct val="90000"/>
              </a:lnSpc>
              <a:spcBef>
                <a:spcPct val="0"/>
              </a:spcBef>
              <a:buNone/>
              <a:defRPr lang="en-US" sz="6600" b="0" cap="none" spc="-118" baseline="0" dirty="0" smtClean="0">
                <a:ln w="3175">
                  <a:noFill/>
                </a:ln>
                <a:solidFill>
                  <a:schemeClr val="bg1"/>
                </a:solidFill>
                <a:effectLst/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sz="6600" b="1" i="0" spc="-300" dirty="0">
                <a:solidFill>
                  <a:schemeClr val="tx1"/>
                </a:solidFill>
                <a:latin typeface="Amazon Ember Display Heavy" panose="020F0603020204020204" pitchFamily="34" charset="0"/>
                <a:ea typeface="Amazon Ember Display Heavy" panose="020F0603020204020204" pitchFamily="34" charset="0"/>
                <a:cs typeface="Amazon Ember Display Heavy" panose="020F0603020204020204" pitchFamily="34" charset="0"/>
              </a:rPr>
              <a:t>Thank you!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431F0EB-80BC-4764-8E67-ED7BD6FC6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2501" y="6428661"/>
            <a:ext cx="388818" cy="219592"/>
          </a:xfrm>
          <a:prstGeom prst="rect">
            <a:avLst/>
          </a:prstGeom>
        </p:spPr>
      </p:pic>
      <p:sp>
        <p:nvSpPr>
          <p:cNvPr id="22" name="TextBox 3">
            <a:extLst>
              <a:ext uri="{FF2B5EF4-FFF2-40B4-BE49-F238E27FC236}">
                <a16:creationId xmlns:a16="http://schemas.microsoft.com/office/drawing/2014/main" id="{C5696262-AE4F-47E3-BFD7-5C4965949396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540" y="6476853"/>
            <a:ext cx="3962400" cy="10772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742950" indent="-285750"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 defTabSz="10972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x-none" sz="700" b="0" i="0" dirty="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© 2023, Amazon Web Services, Inc. or its affiliates. All rights reserved.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1AA8351-3EEB-4C60-BC47-B3C262523218}"/>
              </a:ext>
            </a:extLst>
          </p:cNvPr>
          <p:cNvGrpSpPr/>
          <p:nvPr userDrawn="1"/>
        </p:nvGrpSpPr>
        <p:grpSpPr>
          <a:xfrm>
            <a:off x="7232650" y="1769509"/>
            <a:ext cx="4961114" cy="1039336"/>
            <a:chOff x="7232650" y="1769509"/>
            <a:chExt cx="4961114" cy="103933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D33152C-786D-46D8-AB0E-1112264E3C19}"/>
                </a:ext>
              </a:extLst>
            </p:cNvPr>
            <p:cNvSpPr/>
            <p:nvPr userDrawn="1"/>
          </p:nvSpPr>
          <p:spPr bwMode="auto">
            <a:xfrm>
              <a:off x="7232650" y="1872748"/>
              <a:ext cx="832859" cy="832859"/>
            </a:xfrm>
            <a:prstGeom prst="ellipse">
              <a:avLst/>
            </a:prstGeom>
            <a:solidFill>
              <a:srgbClr val="5600C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91440" rIns="0" bIns="0" anchor="ctr"/>
            <a:lstStyle/>
            <a:p>
              <a:pPr algn="ctr" defTabSz="932472" eaLnBrk="1" hangingPunct="1">
                <a:lnSpc>
                  <a:spcPct val="90000"/>
                </a:lnSpc>
                <a:defRPr/>
              </a:pPr>
              <a:endParaRPr lang="en-US" sz="5400" b="1" dirty="0">
                <a:solidFill>
                  <a:schemeClr val="tx1"/>
                </a:solidFill>
                <a:ea typeface="Amazon Ember Display" panose="020F0603020204020204" pitchFamily="34" charset="0"/>
                <a:cs typeface="Amazon Ember Display" panose="020F0603020204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E5252D0-E22A-4B71-AE74-00D7D3B240B4}"/>
                </a:ext>
              </a:extLst>
            </p:cNvPr>
            <p:cNvSpPr/>
            <p:nvPr userDrawn="1"/>
          </p:nvSpPr>
          <p:spPr>
            <a:xfrm>
              <a:off x="7637646" y="1872748"/>
              <a:ext cx="4556118" cy="832859"/>
            </a:xfrm>
            <a:prstGeom prst="rect">
              <a:avLst/>
            </a:prstGeom>
            <a:gradFill flip="none" rotWithShape="1">
              <a:gsLst>
                <a:gs pos="57000">
                  <a:srgbClr val="D42994"/>
                </a:gs>
                <a:gs pos="100000">
                  <a:schemeClr val="accent1"/>
                </a:gs>
                <a:gs pos="17000">
                  <a:srgbClr val="5600C2"/>
                </a:gs>
              </a:gsLst>
              <a:lin ang="144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800" rIns="182880" rtlCol="0" anchor="ctr"/>
            <a:lstStyle/>
            <a:p>
              <a:pPr lvl="0">
                <a:lnSpc>
                  <a:spcPct val="80000"/>
                </a:lnSpc>
              </a:pPr>
              <a:endParaRPr lang="en-US" sz="1600" dirty="0">
                <a:solidFill>
                  <a:schemeClr val="bg1"/>
                </a:solidFill>
                <a:cs typeface="Amazon Ember Display" panose="020F0603020204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85C0662-C0AE-453F-B95E-C85C036C040A}"/>
                </a:ext>
              </a:extLst>
            </p:cNvPr>
            <p:cNvSpPr txBox="1"/>
            <p:nvPr userDrawn="1"/>
          </p:nvSpPr>
          <p:spPr>
            <a:xfrm>
              <a:off x="8594726" y="1900795"/>
              <a:ext cx="3394181" cy="7940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algn="l">
                <a:lnSpc>
                  <a:spcPct val="90000"/>
                </a:lnSpc>
                <a:spcAft>
                  <a:spcPts val="1800"/>
                </a:spcAft>
              </a:pPr>
              <a:r>
                <a:rPr lang="en-US" sz="1800" b="0" dirty="0">
                  <a:solidFill>
                    <a:schemeClr val="tx1"/>
                  </a:solidFill>
                  <a:latin typeface="Amazon Ember Display" panose="020F0603020204020204" pitchFamily="34" charset="0"/>
                  <a:ea typeface="Amazon Ember Display" panose="020F0603020204020204" pitchFamily="34" charset="0"/>
                  <a:cs typeface="Amazon Ember Display" panose="020F0603020204020204" pitchFamily="34" charset="0"/>
                </a:rPr>
                <a:t>Please complete the session survey in the </a:t>
              </a:r>
              <a:r>
                <a:rPr lang="en-US" sz="1800" b="0" u="none" dirty="0">
                  <a:solidFill>
                    <a:schemeClr val="tx1"/>
                  </a:solidFill>
                  <a:latin typeface="Amazon Ember Display" panose="020F0603020204020204" pitchFamily="34" charset="0"/>
                  <a:ea typeface="Amazon Ember Display" panose="020F0603020204020204" pitchFamily="34" charset="0"/>
                  <a:cs typeface="Amazon Ember Display" panose="020F0603020204020204" pitchFamily="34" charset="0"/>
                </a:rPr>
                <a:t>mobile app</a:t>
              </a:r>
            </a:p>
          </p:txBody>
        </p: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E5D531E0-3439-4344-A3BA-CF347BDA68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511809" y="1769509"/>
              <a:ext cx="1039336" cy="10393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847049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64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75D63-DB02-47E2-8ABC-1CDE7351B5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vertical text layout (for global use)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98635E-72DE-4F61-BE10-3EAC7D7834F6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304800" y="1485900"/>
            <a:ext cx="11582401" cy="4724400"/>
          </a:xfrm>
        </p:spPr>
        <p:txBody>
          <a:bodyPr vert="eaVert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Enter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2C6A7C-3E98-44A5-B7D4-BEEAEC8488E5}"/>
              </a:ext>
            </a:extLst>
          </p:cNvPr>
          <p:cNvSpPr/>
          <p:nvPr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A79294-C745-4171-8EA9-07A8D4EA2B50}"/>
              </a:ext>
            </a:extLst>
          </p:cNvPr>
          <p:cNvSpPr/>
          <p:nvPr userDrawn="1"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096477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5A6E2F-2A0D-41FD-98C9-E5EC67311CD7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9258300" y="304800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Vertical title and text layout (for global use)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04BEE4-73E5-478E-9908-4B1421AA9F89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304800" y="304800"/>
            <a:ext cx="8267700" cy="5905499"/>
          </a:xfrm>
        </p:spPr>
        <p:txBody>
          <a:bodyPr vert="eaVert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Enter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5BE137-DDA4-46CD-BC86-4DC576A42003}"/>
              </a:ext>
            </a:extLst>
          </p:cNvPr>
          <p:cNvSpPr/>
          <p:nvPr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40357F-E689-4801-BE37-0F9CE4412227}"/>
              </a:ext>
            </a:extLst>
          </p:cNvPr>
          <p:cNvSpPr/>
          <p:nvPr userDrawn="1"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465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Two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A09D468-70C3-494E-807C-C96DF1B46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24D4546-D701-4B35-9802-54E73AEB80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2916" y="1990726"/>
            <a:ext cx="8274329" cy="258532"/>
          </a:xfrm>
        </p:spPr>
        <p:txBody>
          <a:bodyPr/>
          <a:lstStyle>
            <a:lvl1pPr marL="0" indent="0" algn="l">
              <a:buNone/>
              <a:defRPr sz="1200" b="1" cap="all" spc="300" baseline="0">
                <a:solidFill>
                  <a:srgbClr val="94E8FF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Legal text placeholder (editor use only)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E4CB04F-C9B8-4D74-A55A-0AC876E8A9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916" y="2400300"/>
            <a:ext cx="8274329" cy="1865508"/>
          </a:xfrm>
        </p:spPr>
        <p:txBody>
          <a:bodyPr tIns="146304" bIns="146304"/>
          <a:lstStyle>
            <a:lvl1pPr>
              <a:defRPr sz="4400"/>
            </a:lvl1pPr>
          </a:lstStyle>
          <a:p>
            <a:r>
              <a:rPr lang="en-US" dirty="0"/>
              <a:t>Enter session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9B7A34-B2E3-499E-9FB2-4079FCF0AA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2501" y="6428661"/>
            <a:ext cx="388818" cy="219592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759EA25C-F220-44E9-8D3E-368B78EE07DB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101540" y="6476853"/>
            <a:ext cx="3962400" cy="10772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742950" indent="-285750"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 defTabSz="10972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x-none" sz="700" b="0" i="0" dirty="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© 2023, Amazon Web Services, Inc. or its affiliates. All rights reserved.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1C6DF77-859A-4968-8301-C7FA52E8E0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2916" y="4692846"/>
            <a:ext cx="3702329" cy="369332"/>
          </a:xfrm>
        </p:spPr>
        <p:txBody>
          <a:bodyPr/>
          <a:lstStyle>
            <a:lvl1pPr marL="0" indent="0">
              <a:buNone/>
              <a:defRPr sz="2000" b="1" cap="none" spc="0" baseline="0"/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8DDED4-39D2-4F36-B877-72364957F9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2916" y="1492893"/>
            <a:ext cx="3492500" cy="258532"/>
          </a:xfrm>
        </p:spPr>
        <p:txBody>
          <a:bodyPr/>
          <a:lstStyle>
            <a:lvl1pPr marL="0" indent="0">
              <a:buNone/>
              <a:defRPr sz="1200" b="1" cap="all" spc="300" baseline="0">
                <a:solidFill>
                  <a:srgbClr val="94E8FF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Enter Session ID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69FE2D1-0188-4BD9-97B7-CA795447E4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2916" y="5066907"/>
            <a:ext cx="3702329" cy="757130"/>
          </a:xfrm>
        </p:spPr>
        <p:txBody>
          <a:bodyPr/>
          <a:lstStyle>
            <a:lvl1pPr marL="0" indent="0">
              <a:spcAft>
                <a:spcPts val="300"/>
              </a:spcAft>
              <a:buNone/>
              <a:defRPr sz="16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(pronouns)</a:t>
            </a:r>
            <a:br>
              <a:rPr lang="en-US" dirty="0"/>
            </a:br>
            <a:r>
              <a:rPr lang="en-US" dirty="0"/>
              <a:t>Job title</a:t>
            </a:r>
            <a:br>
              <a:rPr lang="en-US" dirty="0"/>
            </a:br>
            <a:r>
              <a:rPr lang="en-US" dirty="0"/>
              <a:t>Company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69ABB5-4D60-42A3-815E-56E31E1F18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6766" y="4692846"/>
            <a:ext cx="3702329" cy="369332"/>
          </a:xfrm>
        </p:spPr>
        <p:txBody>
          <a:bodyPr/>
          <a:lstStyle>
            <a:lvl1pPr marL="0" indent="0">
              <a:buNone/>
              <a:defRPr sz="2000" b="1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AE8770-95C8-4BFC-8D8E-818B753038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56766" y="5066907"/>
            <a:ext cx="3702329" cy="757130"/>
          </a:xfrm>
        </p:spPr>
        <p:txBody>
          <a:bodyPr/>
          <a:lstStyle>
            <a:lvl1pPr marL="0" indent="0">
              <a:spcAft>
                <a:spcPts val="300"/>
              </a:spcAft>
              <a:buNone/>
              <a:defRPr sz="1600"/>
            </a:lvl1pPr>
          </a:lstStyle>
          <a:p>
            <a:pPr lvl="0"/>
            <a:r>
              <a:rPr lang="en-US" dirty="0"/>
              <a:t>(pronouns)</a:t>
            </a:r>
            <a:br>
              <a:rPr lang="en-US" dirty="0"/>
            </a:br>
            <a:r>
              <a:rPr lang="en-US" dirty="0"/>
              <a:t>Job title</a:t>
            </a:r>
            <a:br>
              <a:rPr lang="en-US" dirty="0"/>
            </a:br>
            <a:r>
              <a:rPr lang="en-US" dirty="0"/>
              <a:t>Company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E5BC7F7-211E-4622-B833-CC4E38A096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DA780F-9E54-4F0D-BC7E-64E341F281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2501" y="6428661"/>
            <a:ext cx="388818" cy="219592"/>
          </a:xfrm>
          <a:prstGeom prst="rect">
            <a:avLst/>
          </a:prstGeom>
        </p:spPr>
      </p:pic>
      <p:sp>
        <p:nvSpPr>
          <p:cNvPr id="18" name="TextBox 3">
            <a:extLst>
              <a:ext uri="{FF2B5EF4-FFF2-40B4-BE49-F238E27FC236}">
                <a16:creationId xmlns:a16="http://schemas.microsoft.com/office/drawing/2014/main" id="{32116977-DF1F-4176-8538-C674673D6DEE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540" y="6476853"/>
            <a:ext cx="3962400" cy="10772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742950" indent="-285750"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 defTabSz="10972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x-none" sz="700" b="0" i="0" dirty="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© 2023, Amazon Web Services, Inc. 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873246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pos="216" userDrawn="1">
          <p15:clr>
            <a:srgbClr val="FBAE40"/>
          </p15:clr>
        </p15:guide>
        <p15:guide id="4" orient="horz" pos="2952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of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7570948-50D6-4C6C-89FC-1CF33457240B}"/>
              </a:ext>
            </a:extLst>
          </p:cNvPr>
          <p:cNvSpPr txBox="1"/>
          <p:nvPr/>
        </p:nvSpPr>
        <p:spPr>
          <a:xfrm>
            <a:off x="3486150" y="2418081"/>
            <a:ext cx="7785100" cy="2021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6600" b="1" i="0" dirty="0">
                <a:latin typeface="Amazon Ember Display Heavy" panose="020F0603020204020204" pitchFamily="34" charset="0"/>
                <a:ea typeface="Amazon Ember Display Heavy" panose="020F0603020204020204" pitchFamily="34" charset="0"/>
                <a:cs typeface="Amazon Ember Display Heavy" panose="020F0603020204020204" pitchFamily="34" charset="0"/>
              </a:rPr>
              <a:t>Do not use layouts after this slide.</a:t>
            </a:r>
            <a:br>
              <a:rPr lang="en-US" sz="6600" b="1" i="0" dirty="0">
                <a:latin typeface="Amazon Ember Display Heavy" panose="020F0603020204020204" pitchFamily="34" charset="0"/>
                <a:ea typeface="Amazon Ember Display Heavy" panose="020F0603020204020204" pitchFamily="34" charset="0"/>
                <a:cs typeface="Amazon Ember Display Heavy" panose="020F0603020204020204" pitchFamily="34" charset="0"/>
              </a:rPr>
            </a:br>
            <a:r>
              <a:rPr lang="en-US" sz="2400" b="1" i="0" dirty="0">
                <a:latin typeface="Amazon Ember Display Heavy" panose="020F0603020204020204" pitchFamily="34" charset="0"/>
                <a:ea typeface="Amazon Ember Display Heavy" panose="020F0603020204020204" pitchFamily="34" charset="0"/>
                <a:cs typeface="Amazon Ember Display Heavy" panose="020F0603020204020204" pitchFamily="34" charset="0"/>
              </a:rPr>
              <a:t>They are not part of the official template.</a:t>
            </a:r>
            <a:endParaRPr lang="en-US" sz="6600" b="1" i="0" dirty="0">
              <a:latin typeface="Amazon Ember Display Heavy" panose="020F0603020204020204" pitchFamily="34" charset="0"/>
              <a:ea typeface="Amazon Ember Display Heavy" panose="020F0603020204020204" pitchFamily="34" charset="0"/>
              <a:cs typeface="Amazon Ember Display Heavy" panose="020F0603020204020204" pitchFamily="34" charset="0"/>
            </a:endParaRPr>
          </a:p>
        </p:txBody>
      </p:sp>
      <p:pic>
        <p:nvPicPr>
          <p:cNvPr id="7" name="Graphic 6" descr="Stop sign">
            <a:extLst>
              <a:ext uri="{FF2B5EF4-FFF2-40B4-BE49-F238E27FC236}">
                <a16:creationId xmlns:a16="http://schemas.microsoft.com/office/drawing/2014/main" id="{D8BDC3FF-1738-461C-B98B-AC108F0BB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7250" y="2114549"/>
            <a:ext cx="2628900" cy="2628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0FE312-C9C4-4D68-84C2-8474F9AC7B80}"/>
              </a:ext>
            </a:extLst>
          </p:cNvPr>
          <p:cNvSpPr txBox="1"/>
          <p:nvPr userDrawn="1"/>
        </p:nvSpPr>
        <p:spPr>
          <a:xfrm>
            <a:off x="3486150" y="2418081"/>
            <a:ext cx="7785100" cy="2021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6600" b="1" i="0" dirty="0">
                <a:latin typeface="Amazon Ember Display Heavy" panose="020F0603020204020204" pitchFamily="34" charset="0"/>
                <a:ea typeface="Amazon Ember Display Heavy" panose="020F0603020204020204" pitchFamily="34" charset="0"/>
                <a:cs typeface="Amazon Ember Display Heavy" panose="020F0603020204020204" pitchFamily="34" charset="0"/>
              </a:rPr>
              <a:t>Do not use layouts after this slide.</a:t>
            </a:r>
            <a:br>
              <a:rPr lang="en-US" sz="6600" b="1" i="0" dirty="0">
                <a:latin typeface="Amazon Ember Display Heavy" panose="020F0603020204020204" pitchFamily="34" charset="0"/>
                <a:ea typeface="Amazon Ember Display Heavy" panose="020F0603020204020204" pitchFamily="34" charset="0"/>
                <a:cs typeface="Amazon Ember Display Heavy" panose="020F0603020204020204" pitchFamily="34" charset="0"/>
              </a:rPr>
            </a:br>
            <a:r>
              <a:rPr lang="en-US" sz="2400" b="1" i="0" dirty="0">
                <a:latin typeface="Amazon Ember Display Heavy" panose="020F0603020204020204" pitchFamily="34" charset="0"/>
                <a:ea typeface="Amazon Ember Display Heavy" panose="020F0603020204020204" pitchFamily="34" charset="0"/>
                <a:cs typeface="Amazon Ember Display Heavy" panose="020F0603020204020204" pitchFamily="34" charset="0"/>
              </a:rPr>
              <a:t>They are not part of the official template.</a:t>
            </a:r>
            <a:endParaRPr lang="en-US" sz="6600" b="1" i="0" dirty="0">
              <a:latin typeface="Amazon Ember Display Heavy" panose="020F0603020204020204" pitchFamily="34" charset="0"/>
              <a:ea typeface="Amazon Ember Display Heavy" panose="020F0603020204020204" pitchFamily="34" charset="0"/>
              <a:cs typeface="Amazon Ember Display Heavy" panose="020F0603020204020204" pitchFamily="34" charset="0"/>
            </a:endParaRPr>
          </a:p>
        </p:txBody>
      </p:sp>
      <p:pic>
        <p:nvPicPr>
          <p:cNvPr id="5" name="Graphic 4" descr="Stop sign">
            <a:extLst>
              <a:ext uri="{FF2B5EF4-FFF2-40B4-BE49-F238E27FC236}">
                <a16:creationId xmlns:a16="http://schemas.microsoft.com/office/drawing/2014/main" id="{1A449BC8-253C-4399-90A0-AFA3B2F726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7250" y="2114549"/>
            <a:ext cx="26289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0262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Three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15B88DF-9ED5-4B8C-8040-620BFA73B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24D4546-D701-4B35-9802-54E73AEB80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2916" y="1990726"/>
            <a:ext cx="8274329" cy="258532"/>
          </a:xfrm>
        </p:spPr>
        <p:txBody>
          <a:bodyPr/>
          <a:lstStyle>
            <a:lvl1pPr marL="0" indent="0" algn="l">
              <a:buNone/>
              <a:defRPr sz="1200" b="1" cap="all" spc="300" baseline="0">
                <a:solidFill>
                  <a:srgbClr val="94E8FF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Legal text placeholder (editor use only)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E4CB04F-C9B8-4D74-A55A-0AC876E8A9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916" y="2400300"/>
            <a:ext cx="8274329" cy="1865508"/>
          </a:xfrm>
        </p:spPr>
        <p:txBody>
          <a:bodyPr tIns="146304" bIns="146304"/>
          <a:lstStyle>
            <a:lvl1pPr>
              <a:defRPr sz="4400"/>
            </a:lvl1pPr>
          </a:lstStyle>
          <a:p>
            <a:r>
              <a:rPr lang="en-US" dirty="0"/>
              <a:t>Enter session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9B7A34-B2E3-499E-9FB2-4079FCF0AA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2501" y="6428661"/>
            <a:ext cx="388818" cy="219592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759EA25C-F220-44E9-8D3E-368B78EE07DB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101540" y="6476853"/>
            <a:ext cx="3962400" cy="10772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742950" indent="-285750"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 defTabSz="10972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x-none" sz="700" b="0" i="0" dirty="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© 2023, Amazon Web Services, Inc. or its affiliates. All rights reserved.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1C6DF77-859A-4968-8301-C7FA52E8E0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2917" y="4692846"/>
            <a:ext cx="2661369" cy="369332"/>
          </a:xfrm>
        </p:spPr>
        <p:txBody>
          <a:bodyPr/>
          <a:lstStyle>
            <a:lvl1pPr marL="0" indent="0">
              <a:buNone/>
              <a:defRPr sz="2000" b="1" cap="none" spc="0" baseline="0"/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8DDED4-39D2-4F36-B877-72364957F9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2916" y="1492893"/>
            <a:ext cx="3492500" cy="258532"/>
          </a:xfrm>
        </p:spPr>
        <p:txBody>
          <a:bodyPr/>
          <a:lstStyle>
            <a:lvl1pPr marL="0" indent="0">
              <a:buNone/>
              <a:defRPr sz="1200" b="1" cap="all" spc="300" baseline="0">
                <a:solidFill>
                  <a:srgbClr val="94E8FF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Enter session ID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69FE2D1-0188-4BD9-97B7-CA795447E4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2917" y="5066907"/>
            <a:ext cx="2661369" cy="757130"/>
          </a:xfrm>
        </p:spPr>
        <p:txBody>
          <a:bodyPr/>
          <a:lstStyle>
            <a:lvl1pPr marL="0" indent="0">
              <a:spcAft>
                <a:spcPts val="300"/>
              </a:spcAft>
              <a:buNone/>
              <a:defRPr sz="16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(pronouns)</a:t>
            </a:r>
            <a:br>
              <a:rPr lang="en-US" dirty="0"/>
            </a:br>
            <a:r>
              <a:rPr lang="en-US" dirty="0"/>
              <a:t>Job title</a:t>
            </a:r>
            <a:br>
              <a:rPr lang="en-US" dirty="0"/>
            </a:br>
            <a:r>
              <a:rPr lang="en-US" dirty="0"/>
              <a:t>Company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69ABB5-4D60-42A3-815E-56E31E1F18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29724" y="4692846"/>
            <a:ext cx="2661369" cy="369332"/>
          </a:xfrm>
        </p:spPr>
        <p:txBody>
          <a:bodyPr/>
          <a:lstStyle>
            <a:lvl1pPr marL="0" indent="0">
              <a:buNone/>
              <a:defRPr sz="2000" b="1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8773FF-A575-4D5D-AC30-DAFFB441F7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6531" y="4692846"/>
            <a:ext cx="2661369" cy="369332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E8B14D59-1495-4288-ACD8-22C48054FD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29724" y="5066907"/>
            <a:ext cx="2661369" cy="757130"/>
          </a:xfrm>
        </p:spPr>
        <p:txBody>
          <a:bodyPr/>
          <a:lstStyle>
            <a:lvl1pPr marL="0" indent="0">
              <a:spcAft>
                <a:spcPts val="300"/>
              </a:spcAft>
              <a:buNone/>
              <a:defRPr sz="16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(pronouns)</a:t>
            </a:r>
            <a:br>
              <a:rPr lang="en-US" dirty="0"/>
            </a:br>
            <a:r>
              <a:rPr lang="en-US" dirty="0"/>
              <a:t>Job title</a:t>
            </a:r>
            <a:br>
              <a:rPr lang="en-US" dirty="0"/>
            </a:br>
            <a:r>
              <a:rPr lang="en-US" dirty="0"/>
              <a:t>Company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ACBDE7C4-64AF-4CA5-A203-DC58B71673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36531" y="5066907"/>
            <a:ext cx="2661369" cy="757130"/>
          </a:xfrm>
        </p:spPr>
        <p:txBody>
          <a:bodyPr/>
          <a:lstStyle>
            <a:lvl1pPr marL="0" indent="0">
              <a:spcAft>
                <a:spcPts val="300"/>
              </a:spcAft>
              <a:buNone/>
              <a:defRPr sz="16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(pronouns)</a:t>
            </a:r>
            <a:br>
              <a:rPr lang="en-US" dirty="0"/>
            </a:br>
            <a:r>
              <a:rPr lang="en-US" dirty="0"/>
              <a:t>Job title</a:t>
            </a:r>
            <a:br>
              <a:rPr lang="en-US" dirty="0"/>
            </a:br>
            <a:r>
              <a:rPr lang="en-US" dirty="0"/>
              <a:t>Company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30B29AE-5781-48A7-8D51-C242FB5AE5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DF92EAC-25C8-4FCD-A8AF-E7615A0521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2501" y="6428661"/>
            <a:ext cx="388818" cy="219592"/>
          </a:xfrm>
          <a:prstGeom prst="rect">
            <a:avLst/>
          </a:prstGeom>
        </p:spPr>
      </p:pic>
      <p:sp>
        <p:nvSpPr>
          <p:cNvPr id="21" name="TextBox 3">
            <a:extLst>
              <a:ext uri="{FF2B5EF4-FFF2-40B4-BE49-F238E27FC236}">
                <a16:creationId xmlns:a16="http://schemas.microsoft.com/office/drawing/2014/main" id="{3684E698-4F6B-41AF-8414-C872B464A819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540" y="6476853"/>
            <a:ext cx="3962400" cy="10772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742950" indent="-285750"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 defTabSz="10972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x-none" sz="700" b="0" i="0" dirty="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© 2023, Amazon Web Services, Inc. 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2516884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pos="216" userDrawn="1">
          <p15:clr>
            <a:srgbClr val="FBAE40"/>
          </p15:clr>
        </p15:guide>
        <p15:guide id="4" orient="horz" pos="295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9E09F29F-FB70-4479-9632-85DE314617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485900"/>
            <a:ext cx="11582400" cy="3570208"/>
          </a:xfrm>
        </p:spPr>
        <p:txBody>
          <a:bodyPr vert="horz" lIns="0" tIns="45720" rIns="0" bIns="45720" rtlCol="0">
            <a:spAutoFit/>
          </a:bodyPr>
          <a:lstStyle>
            <a:lvl1pPr marL="0" indent="0">
              <a:spcAft>
                <a:spcPts val="3000"/>
              </a:spcAft>
              <a:buNone/>
              <a:defRPr lang="en-US" smtClean="0"/>
            </a:lvl1pPr>
            <a:lvl2pPr marL="0" indent="0">
              <a:spcAft>
                <a:spcPts val="3000"/>
              </a:spcAft>
              <a:buNone/>
              <a:defRPr lang="en-US" sz="2800" smtClean="0"/>
            </a:lvl2pPr>
            <a:lvl3pPr marL="0" indent="0">
              <a:spcAft>
                <a:spcPts val="3000"/>
              </a:spcAft>
              <a:buNone/>
              <a:defRPr lang="en-US" sz="2800" smtClean="0"/>
            </a:lvl3pPr>
            <a:lvl4pPr marL="0" indent="0">
              <a:spcAft>
                <a:spcPts val="3000"/>
              </a:spcAft>
              <a:buNone/>
              <a:defRPr lang="en-US" sz="2800" smtClean="0"/>
            </a:lvl4pPr>
            <a:lvl5pPr marL="0" indent="0">
              <a:spcAft>
                <a:spcPts val="3000"/>
              </a:spcAft>
              <a:buNone/>
              <a:defRPr lang="en-US" sz="2800"/>
            </a:lvl5pPr>
          </a:lstStyle>
          <a:p>
            <a:pPr marL="228600" lvl="0" indent="-228600">
              <a:spcAft>
                <a:spcPts val="3000"/>
              </a:spcAft>
              <a:buClr>
                <a:schemeClr val="tx1"/>
              </a:buClr>
            </a:pPr>
            <a:r>
              <a:rPr lang="en-US" dirty="0"/>
              <a:t>Enter agenda items</a:t>
            </a:r>
          </a:p>
          <a:p>
            <a:pPr marL="457200" lvl="1" indent="-457200">
              <a:spcAft>
                <a:spcPts val="3000"/>
              </a:spcAft>
              <a:buClr>
                <a:schemeClr val="tx1"/>
              </a:buClr>
            </a:pPr>
            <a:r>
              <a:rPr lang="en-US" dirty="0"/>
              <a:t>Second level</a:t>
            </a:r>
          </a:p>
          <a:p>
            <a:pPr marL="457200" lvl="2" indent="-457200">
              <a:spcAft>
                <a:spcPts val="3000"/>
              </a:spcAft>
              <a:buClr>
                <a:schemeClr val="tx1"/>
              </a:buClr>
            </a:pPr>
            <a:r>
              <a:rPr lang="en-US" dirty="0"/>
              <a:t>Third level</a:t>
            </a:r>
          </a:p>
          <a:p>
            <a:pPr marL="457200" lvl="3" indent="-457200">
              <a:spcAft>
                <a:spcPts val="3000"/>
              </a:spcAft>
              <a:buClr>
                <a:schemeClr val="tx1"/>
              </a:buClr>
            </a:pPr>
            <a:r>
              <a:rPr lang="en-US" dirty="0"/>
              <a:t>Fourth level</a:t>
            </a:r>
          </a:p>
          <a:p>
            <a:pPr marL="457200" lvl="4" indent="-457200">
              <a:spcAft>
                <a:spcPts val="3000"/>
              </a:spcAft>
              <a:buClr>
                <a:schemeClr val="tx1"/>
              </a:buClr>
            </a:pPr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75166B-DC8C-4D02-820A-E0D3587163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304800"/>
            <a:ext cx="11582400" cy="6381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Agenda layout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17BE0C-4360-472C-AB96-C971BF93533C}"/>
              </a:ext>
            </a:extLst>
          </p:cNvPr>
          <p:cNvSpPr/>
          <p:nvPr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11F71B-BE44-401B-AFFD-E75E3E6B7E60}"/>
              </a:ext>
            </a:extLst>
          </p:cNvPr>
          <p:cNvSpPr/>
          <p:nvPr userDrawn="1"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3718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26313-2FA2-469F-957D-B5D4672A7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only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9404BB-7C07-456C-9FE6-39B804DE1334}"/>
              </a:ext>
            </a:extLst>
          </p:cNvPr>
          <p:cNvSpPr/>
          <p:nvPr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6A1941-5E96-40A0-ADA4-6E9460434100}"/>
              </a:ext>
            </a:extLst>
          </p:cNvPr>
          <p:cNvSpPr/>
          <p:nvPr userDrawn="1"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12722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ith 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26313-2FA2-469F-957D-B5D4672A7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only layout with art</a:t>
            </a:r>
          </a:p>
        </p:txBody>
      </p:sp>
    </p:spTree>
    <p:extLst>
      <p:ext uri="{BB962C8B-B14F-4D97-AF65-F5344CB8AC3E}">
        <p14:creationId xmlns:p14="http://schemas.microsoft.com/office/powerpoint/2010/main" val="157652316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26313-2FA2-469F-957D-B5D4672A7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and subtitle layout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02579A-F003-4256-9071-88F3CD2BA3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000125"/>
            <a:ext cx="11582400" cy="276999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200" b="1" cap="all" spc="300" baseline="0">
                <a:solidFill>
                  <a:srgbClr val="94E8FF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1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3F9902-502F-49F5-8F9D-C3AD819AE1AF}"/>
              </a:ext>
            </a:extLst>
          </p:cNvPr>
          <p:cNvSpPr/>
          <p:nvPr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DD21BA-BFE7-4761-B7B4-558AC666A754}"/>
              </a:ext>
            </a:extLst>
          </p:cNvPr>
          <p:cNvSpPr/>
          <p:nvPr userDrawn="1"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3143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pos="216" userDrawn="1">
          <p15:clr>
            <a:srgbClr val="FBAE40"/>
          </p15:clr>
        </p15:guide>
        <p15:guide id="4" orient="horz" pos="62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F73FA-018C-42B4-99E2-A1521E83AB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647700"/>
            <a:ext cx="11925300" cy="638175"/>
          </a:xfrm>
        </p:spPr>
        <p:txBody>
          <a:bodyPr/>
          <a:lstStyle>
            <a:lvl1pPr>
              <a:defRPr sz="36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Blank layout (enter descriptive title here for accessibility)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D16A53-152C-4DCF-AFC9-96CCF08CB491}"/>
              </a:ext>
            </a:extLst>
          </p:cNvPr>
          <p:cNvSpPr/>
          <p:nvPr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3C2B6C-FEF8-4F02-8249-AA59E9670B89}"/>
              </a:ext>
            </a:extLst>
          </p:cNvPr>
          <p:cNvSpPr/>
          <p:nvPr userDrawn="1"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05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71DBC7-A563-4787-896F-A8C55AC39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11582400" cy="638175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4A25B-ECC2-4D0E-BA51-828900AA1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1" y="1485900"/>
            <a:ext cx="11582400" cy="2049792"/>
          </a:xfrm>
          <a:prstGeom prst="rect">
            <a:avLst/>
          </a:prstGeom>
        </p:spPr>
        <p:txBody>
          <a:bodyPr vert="horz" lIns="0" tIns="45720" rIns="0" bIns="4572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AAC10-7019-4712-85D0-4C900536A5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9659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AEACD-8FDE-40BC-8286-930C357A13C7}" type="datetimeFigureOut">
              <a:rPr lang="en-US" smtClean="0"/>
              <a:pPr/>
              <a:t>5/13/25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BB608-7507-49E6-A3EF-FCF70056B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965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EABC0-4D9B-4F84-9C7F-2B0BE8033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9659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03246-BBCE-4F0A-BCDC-08FC4C5263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33A955-3B5A-4D3B-8E9F-1BB9D1E1D77C}"/>
              </a:ext>
            </a:extLst>
          </p:cNvPr>
          <p:cNvPicPr>
            <a:picLocks noChangeAspect="1"/>
          </p:cNvPicPr>
          <p:nvPr/>
        </p:nvPicPr>
        <p:blipFill>
          <a:blip r:embed="rId33"/>
          <a:srcRect/>
          <a:stretch/>
        </p:blipFill>
        <p:spPr>
          <a:xfrm>
            <a:off x="292501" y="6428661"/>
            <a:ext cx="388818" cy="219592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4CAD4279-FBF3-4755-ADA6-63C789BE8BA1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101540" y="6476853"/>
            <a:ext cx="3962400" cy="10772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742950" indent="-285750"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 defTabSz="10972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x-none" sz="700" b="0" i="0" dirty="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© 2023, Amazon Web Services, Inc. 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351439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tx1"/>
        </a:buClr>
        <a:buSzPct val="90000"/>
        <a:buFont typeface="Amazon Ember Display" panose="020F0603020204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tx1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Font typeface="Amazon Ember Display" panose="020F0603020204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Font typeface="Amazon Ember Display" panose="020F06030202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228600" algn="l" defTabSz="914400" rtl="0" eaLnBrk="1" latinLnBrk="0" hangingPunct="1">
        <a:lnSpc>
          <a:spcPct val="90000"/>
        </a:lnSpc>
        <a:spcBef>
          <a:spcPts val="0"/>
        </a:spcBef>
        <a:buClr>
          <a:schemeClr val="tx1"/>
        </a:buClr>
        <a:buFont typeface="Amazon Ember Display" panose="020F06030202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mazon Ember Display" panose="020F06030202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mazon Ember Display" panose="020F06030202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mazon Ember Display" panose="020F06030202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mazon Ember Display" panose="020F06030202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orient="horz" pos="192" userDrawn="1">
          <p15:clr>
            <a:srgbClr val="F26B43"/>
          </p15:clr>
        </p15:guide>
        <p15:guide id="9" orient="horz" pos="3912" userDrawn="1">
          <p15:clr>
            <a:srgbClr val="F26B43"/>
          </p15:clr>
        </p15:guide>
        <p15:guide id="10" pos="192" userDrawn="1">
          <p15:clr>
            <a:srgbClr val="F26B43"/>
          </p15:clr>
        </p15:guide>
        <p15:guide id="11" pos="7488" userDrawn="1">
          <p15:clr>
            <a:srgbClr val="F26B43"/>
          </p15:clr>
        </p15:guide>
        <p15:guide id="12" orient="horz" pos="9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3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s://github.com/Lightning-AI/litgpt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g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hyperlink" Target="https://github.com/microsoft/MInference" TargetMode="External"/><Relationship Id="rId7" Type="http://schemas.openxmlformats.org/officeDocument/2006/relationships/image" Target="../media/image59.sv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5" Type="http://schemas.openxmlformats.org/officeDocument/2006/relationships/image" Target="../media/image19.png"/><Relationship Id="rId4" Type="http://schemas.openxmlformats.org/officeDocument/2006/relationships/hyperlink" Target="https://github.com/FMInference/FlexLLMGe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huggingface.co/spaces/Xenova/the-tokenizer-playgroun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png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Relationship Id="rId9" Type="http://schemas.openxmlformats.org/officeDocument/2006/relationships/image" Target="../media/image2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>
            <a:extLst>
              <a:ext uri="{FF2B5EF4-FFF2-40B4-BE49-F238E27FC236}">
                <a16:creationId xmlns:a16="http://schemas.microsoft.com/office/drawing/2014/main" id="{51B0566C-9519-4C8E-AEFE-DF829A5E7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916" y="1892219"/>
            <a:ext cx="9198455" cy="1865508"/>
          </a:xfrm>
        </p:spPr>
        <p:txBody>
          <a:bodyPr/>
          <a:lstStyle/>
          <a:p>
            <a:r>
              <a:rPr lang="en-US" dirty="0"/>
              <a:t>Long Context Inference and</a:t>
            </a:r>
            <a:br>
              <a:rPr lang="en-US" dirty="0"/>
            </a:br>
            <a:r>
              <a:rPr lang="en-US" dirty="0"/>
              <a:t>Key-Value Caching:</a:t>
            </a:r>
            <a:br>
              <a:rPr lang="en-US" dirty="0"/>
            </a:br>
            <a:r>
              <a:rPr lang="en-US" dirty="0"/>
              <a:t>What It Is, and Why It Matters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7691426-DF31-4E6C-82D5-38426084EE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Matthias Seeger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A3000D38-2FA1-4E84-91BD-2EA67A4FDB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2916" y="5066908"/>
            <a:ext cx="3702329" cy="574003"/>
          </a:xfrm>
        </p:spPr>
        <p:txBody>
          <a:bodyPr/>
          <a:lstStyle/>
          <a:p>
            <a:r>
              <a:rPr lang="en-US" dirty="0"/>
              <a:t>AWS Science for Developer Tools</a:t>
            </a:r>
          </a:p>
          <a:p>
            <a:r>
              <a:rPr lang="en-US" dirty="0"/>
              <a:t>Amazon Web Services</a:t>
            </a:r>
          </a:p>
        </p:txBody>
      </p:sp>
    </p:spTree>
    <p:extLst>
      <p:ext uri="{BB962C8B-B14F-4D97-AF65-F5344CB8AC3E}">
        <p14:creationId xmlns:p14="http://schemas.microsoft.com/office/powerpoint/2010/main" val="33816467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9A56A-E15A-89E3-19C9-825D078DC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C8AAEA5-09DA-EB2D-BC88-1FE458FE6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Multi-Head Self Attention (MHA)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8149B77-B0DC-0B49-CA25-E55816B51F3F}"/>
              </a:ext>
            </a:extLst>
          </p:cNvPr>
          <p:cNvSpPr txBox="1">
            <a:spLocks/>
          </p:cNvSpPr>
          <p:nvPr/>
        </p:nvSpPr>
        <p:spPr>
          <a:xfrm>
            <a:off x="840059" y="1523863"/>
            <a:ext cx="6876586" cy="38102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Amazon Ember Display" panose="020F0603020204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54D5B5-4E8F-C50B-794B-CF9D0FE58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459" y="1253215"/>
            <a:ext cx="3183363" cy="43515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35B7EE-3F1C-43CB-A05E-994956C88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524" y="1371755"/>
            <a:ext cx="7772400" cy="1460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A4D02A-64F9-5EE0-1EB5-3CE310E0B4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6282" y="3825377"/>
            <a:ext cx="5548884" cy="150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4573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C5A60-B863-C686-FC0A-3A5D43142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8CCE10F-EB5E-1283-53DA-B92A56840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Memory: Model Weights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2373E67-FCB0-D8D2-8EEA-B278449EEB7C}"/>
              </a:ext>
            </a:extLst>
          </p:cNvPr>
          <p:cNvSpPr txBox="1">
            <a:spLocks/>
          </p:cNvSpPr>
          <p:nvPr/>
        </p:nvSpPr>
        <p:spPr>
          <a:xfrm>
            <a:off x="840058" y="1523863"/>
            <a:ext cx="4813610" cy="38102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Amazon Ember Display" panose="020F0603020204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Linear maps: O(d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In each layer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Foundational performance:</a:t>
            </a:r>
          </a:p>
          <a:p>
            <a:r>
              <a:rPr lang="en-US" dirty="0"/>
              <a:t>Large embeddings </a:t>
            </a:r>
            <a:r>
              <a:rPr lang="en-US" dirty="0">
                <a:solidFill>
                  <a:srgbClr val="FF0000"/>
                </a:solidFill>
              </a:rPr>
              <a:t>d</a:t>
            </a:r>
          </a:p>
          <a:p>
            <a:r>
              <a:rPr lang="en-US" dirty="0"/>
              <a:t>Many layers </a:t>
            </a:r>
            <a:r>
              <a:rPr lang="en-US" dirty="0">
                <a:solidFill>
                  <a:srgbClr val="FF0000"/>
                </a:solidFill>
              </a:rPr>
              <a:t>L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 Big data centers!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56C39E-C07F-2D47-C6AF-CEC404B8CE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862" y="623887"/>
            <a:ext cx="2492513" cy="5638800"/>
          </a:xfrm>
          <a:prstGeom prst="rect">
            <a:avLst/>
          </a:prstGeom>
        </p:spPr>
      </p:pic>
      <p:sp>
        <p:nvSpPr>
          <p:cNvPr id="18" name="Left Brace 17">
            <a:extLst>
              <a:ext uri="{FF2B5EF4-FFF2-40B4-BE49-F238E27FC236}">
                <a16:creationId xmlns:a16="http://schemas.microsoft.com/office/drawing/2014/main" id="{227BFF07-1C13-2D9C-1CA2-0418EF01006B}"/>
              </a:ext>
            </a:extLst>
          </p:cNvPr>
          <p:cNvSpPr/>
          <p:nvPr/>
        </p:nvSpPr>
        <p:spPr>
          <a:xfrm>
            <a:off x="8553037" y="2553629"/>
            <a:ext cx="211873" cy="1572322"/>
          </a:xfrm>
          <a:prstGeom prst="leftBrac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C94F73-E875-C8CA-1A46-DA45338EB5D0}"/>
              </a:ext>
            </a:extLst>
          </p:cNvPr>
          <p:cNvSpPr txBox="1"/>
          <p:nvPr/>
        </p:nvSpPr>
        <p:spPr>
          <a:xfrm>
            <a:off x="7502276" y="3155124"/>
            <a:ext cx="793487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dirty="0"/>
              <a:t>L layers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188A27-3765-83B5-943D-E7AD41C82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6465" y="1383625"/>
            <a:ext cx="3830248" cy="1330849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8A516F-E290-309D-CC93-B4BAB3969B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309" y="4143527"/>
            <a:ext cx="1833455" cy="184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280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FCDCD-FA1A-C11B-411E-01C545562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D5582A8-B9E3-6E3F-1251-9BCBF705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 Inference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3F32D7A-B162-99BC-BD42-7F1304925E82}"/>
              </a:ext>
            </a:extLst>
          </p:cNvPr>
          <p:cNvSpPr txBox="1">
            <a:spLocks/>
          </p:cNvSpPr>
          <p:nvPr/>
        </p:nvSpPr>
        <p:spPr>
          <a:xfrm>
            <a:off x="840057" y="1523863"/>
            <a:ext cx="9798205" cy="38102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Amazon Ember Display" panose="020F0603020204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Single column for one token: O(d)?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MHA</a:t>
            </a:r>
            <a:r>
              <a:rPr lang="en-US" dirty="0"/>
              <a:t>: Query       attends to </a:t>
            </a:r>
            <a:r>
              <a:rPr lang="en-US" dirty="0">
                <a:solidFill>
                  <a:srgbClr val="FF0000"/>
                </a:solidFill>
              </a:rPr>
              <a:t>all</a:t>
            </a:r>
            <a:r>
              <a:rPr lang="en-US" dirty="0"/>
              <a:t>                                    !!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550B56-C050-CF96-8110-61DBDD095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225" y="2140879"/>
            <a:ext cx="457200" cy="368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6DC102-B930-569A-5CBC-2954A1CA0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071029"/>
            <a:ext cx="3200400" cy="50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DB2BA0-BCCA-0941-F401-06B5DDAAA7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4620" y="3319377"/>
            <a:ext cx="6162759" cy="205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199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59786-EFE2-A8C2-BD7F-3AB8AF988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E282AB1-6484-1661-D058-E140C5BD1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for Inference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6584F35-6730-C4FC-C619-46DDA8223548}"/>
              </a:ext>
            </a:extLst>
          </p:cNvPr>
          <p:cNvSpPr txBox="1">
            <a:spLocks/>
          </p:cNvSpPr>
          <p:nvPr/>
        </p:nvSpPr>
        <p:spPr>
          <a:xfrm>
            <a:off x="840057" y="1523863"/>
            <a:ext cx="9798205" cy="38102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Amazon Ember Display" panose="020F0603020204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MHA</a:t>
            </a:r>
            <a:r>
              <a:rPr lang="en-US" dirty="0"/>
              <a:t>: Query            attends to all                        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6DAA2C-54BF-3D1A-E5C8-354C67CE9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105" y="1523863"/>
            <a:ext cx="4114800" cy="50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5181F2-D85B-F2A6-A560-E89ADF905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9140" y="1593713"/>
            <a:ext cx="1003300" cy="368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093B01-63E0-FB6F-C5EF-D38D5487C9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1653" y="3138293"/>
            <a:ext cx="4648693" cy="1333346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94966694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87CD9-E657-7408-6758-60B41887C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0C63DC4-86B6-4A0F-4559-42D4CFE3D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Big Number: Context Width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1892721-B44D-9098-B5B6-DE5A467EDC05}"/>
              </a:ext>
            </a:extLst>
          </p:cNvPr>
          <p:cNvSpPr txBox="1">
            <a:spLocks/>
          </p:cNvSpPr>
          <p:nvPr/>
        </p:nvSpPr>
        <p:spPr>
          <a:xfrm>
            <a:off x="840057" y="1523863"/>
            <a:ext cx="9798205" cy="38102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Amazon Ember Display" panose="020F0603020204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Customers want </a:t>
            </a:r>
            <a:r>
              <a:rPr lang="en-US" dirty="0">
                <a:solidFill>
                  <a:srgbClr val="FF0000"/>
                </a:solidFill>
              </a:rPr>
              <a:t>Long Context n</a:t>
            </a:r>
            <a:r>
              <a:rPr lang="en-US" dirty="0"/>
              <a:t>:</a:t>
            </a:r>
          </a:p>
          <a:p>
            <a:r>
              <a:rPr lang="en-US" dirty="0"/>
              <a:t>Complete code repositories</a:t>
            </a:r>
          </a:p>
          <a:p>
            <a:r>
              <a:rPr lang="en-US" dirty="0"/>
              <a:t>Chain-of-thought reasoning</a:t>
            </a:r>
          </a:p>
          <a:p>
            <a:r>
              <a:rPr lang="en-US" dirty="0"/>
              <a:t>Agentic workflows:</a:t>
            </a:r>
            <a:br>
              <a:rPr lang="en-US" dirty="0"/>
            </a:br>
            <a:r>
              <a:rPr lang="en-US" dirty="0"/>
              <a:t>Many tools with complex I/O</a:t>
            </a:r>
          </a:p>
          <a:p>
            <a:r>
              <a:rPr lang="en-US" dirty="0"/>
              <a:t>Long chat histories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7AFEF4-B3A9-25D5-79C0-5261B3947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599" y="1256234"/>
            <a:ext cx="4648693" cy="1333346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9BC1F3-0295-071A-38A9-7DC5942249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790" y="2738677"/>
            <a:ext cx="5222502" cy="381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5662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734BA-E68C-F649-5ED2-0102FEAD3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0937CA1-5C36-C9EA-57CD-EA470C8CB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Key-Value Cache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F981A16-6215-29F9-028A-3D50AF8A8E71}"/>
              </a:ext>
            </a:extLst>
          </p:cNvPr>
          <p:cNvSpPr txBox="1">
            <a:spLocks/>
          </p:cNvSpPr>
          <p:nvPr/>
        </p:nvSpPr>
        <p:spPr>
          <a:xfrm>
            <a:off x="840057" y="1523863"/>
            <a:ext cx="9798205" cy="38102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Amazon Ember Display" panose="020F0603020204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B9B53E1-67CC-989A-9DAD-CC811603DCB9}"/>
              </a:ext>
            </a:extLst>
          </p:cNvPr>
          <p:cNvGrpSpPr/>
          <p:nvPr/>
        </p:nvGrpSpPr>
        <p:grpSpPr>
          <a:xfrm>
            <a:off x="7259454" y="5123288"/>
            <a:ext cx="4313687" cy="1149154"/>
            <a:chOff x="6891464" y="5106681"/>
            <a:chExt cx="4313687" cy="114915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C889493-E20A-B2AC-F5C3-B4636825D9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91464" y="5106681"/>
              <a:ext cx="4313687" cy="11491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A0EEF1B-680D-2861-333F-4B5ED93B4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9015" y="5265651"/>
              <a:ext cx="3918585" cy="831215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65AB74-61D1-0661-A7A3-13BB9DE5BFF0}"/>
              </a:ext>
            </a:extLst>
          </p:cNvPr>
          <p:cNvGrpSpPr/>
          <p:nvPr/>
        </p:nvGrpSpPr>
        <p:grpSpPr>
          <a:xfrm>
            <a:off x="1494263" y="1751323"/>
            <a:ext cx="9402312" cy="2136771"/>
            <a:chOff x="2029521" y="2301413"/>
            <a:chExt cx="9402312" cy="213677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810357C-C918-09B0-FC98-039E63BC4E26}"/>
                </a:ext>
              </a:extLst>
            </p:cNvPr>
            <p:cNvGrpSpPr/>
            <p:nvPr/>
          </p:nvGrpSpPr>
          <p:grpSpPr>
            <a:xfrm>
              <a:off x="2029521" y="2301413"/>
              <a:ext cx="9402312" cy="2136771"/>
              <a:chOff x="2029521" y="2301413"/>
              <a:chExt cx="9402312" cy="2136771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A2D5537-581D-34FC-0CF5-05AA3DC2C05B}"/>
                  </a:ext>
                </a:extLst>
              </p:cNvPr>
              <p:cNvSpPr/>
              <p:nvPr/>
            </p:nvSpPr>
            <p:spPr>
              <a:xfrm>
                <a:off x="2399344" y="2301413"/>
                <a:ext cx="9032489" cy="17730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A718B27-45C4-6F72-6EDE-202DCEA7AA29}"/>
                  </a:ext>
                </a:extLst>
              </p:cNvPr>
              <p:cNvSpPr/>
              <p:nvPr/>
            </p:nvSpPr>
            <p:spPr>
              <a:xfrm>
                <a:off x="2029521" y="2665141"/>
                <a:ext cx="9032489" cy="17730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/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199A2E2-7B39-A670-C1C0-C0DF0CAD24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98875" y="2890531"/>
                <a:ext cx="6493781" cy="1322263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EA65DD7-DA0E-72A8-8755-05BC9FB84854}"/>
                </a:ext>
              </a:extLst>
            </p:cNvPr>
            <p:cNvSpPr txBox="1"/>
            <p:nvPr/>
          </p:nvSpPr>
          <p:spPr>
            <a:xfrm>
              <a:off x="2223238" y="2705865"/>
              <a:ext cx="460062" cy="369332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keys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94B9E92-345F-B3DF-2A4A-D361507C44B8}"/>
                </a:ext>
              </a:extLst>
            </p:cNvPr>
            <p:cNvSpPr txBox="1"/>
            <p:nvPr/>
          </p:nvSpPr>
          <p:spPr>
            <a:xfrm>
              <a:off x="2565757" y="2331367"/>
              <a:ext cx="658835" cy="646331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values</a:t>
              </a:r>
            </a:p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253C5D0-2915-79F5-F007-1554410675E1}"/>
              </a:ext>
            </a:extLst>
          </p:cNvPr>
          <p:cNvGrpSpPr/>
          <p:nvPr/>
        </p:nvGrpSpPr>
        <p:grpSpPr>
          <a:xfrm>
            <a:off x="6996276" y="767196"/>
            <a:ext cx="3860919" cy="849731"/>
            <a:chOff x="6996276" y="767196"/>
            <a:chExt cx="3860919" cy="84973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7E2CF1F-A0EA-2CDA-228C-93B5646A7993}"/>
                </a:ext>
              </a:extLst>
            </p:cNvPr>
            <p:cNvSpPr txBox="1"/>
            <p:nvPr/>
          </p:nvSpPr>
          <p:spPr>
            <a:xfrm>
              <a:off x="9257398" y="767196"/>
              <a:ext cx="1599797" cy="369332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dirty="0"/>
                <a:t>For every layer!</a:t>
              </a:r>
            </a:p>
          </p:txBody>
        </p:sp>
        <p:cxnSp>
          <p:nvCxnSpPr>
            <p:cNvPr id="29" name="Elbow Connector 28">
              <a:extLst>
                <a:ext uri="{FF2B5EF4-FFF2-40B4-BE49-F238E27FC236}">
                  <a16:creationId xmlns:a16="http://schemas.microsoft.com/office/drawing/2014/main" id="{AB21D5CA-A876-E9C5-797F-8E025BFFD219}"/>
                </a:ext>
              </a:extLst>
            </p:cNvPr>
            <p:cNvCxnSpPr/>
            <p:nvPr/>
          </p:nvCxnSpPr>
          <p:spPr>
            <a:xfrm rot="10800000" flipV="1">
              <a:off x="6996276" y="942975"/>
              <a:ext cx="2103120" cy="673952"/>
            </a:xfrm>
            <a:prstGeom prst="bentConnector3">
              <a:avLst>
                <a:gd name="adj1" fmla="val 100000"/>
              </a:avLst>
            </a:prstGeom>
            <a:ln w="63500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2028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2A036-44A6-A4F4-ADD1-0E96012C4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C8AEE53-2840-A988-2EFF-027CE7BDB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Key-Value Cache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BEDDB2D-43DF-46BF-9B38-7851CDADEC31}"/>
              </a:ext>
            </a:extLst>
          </p:cNvPr>
          <p:cNvSpPr txBox="1">
            <a:spLocks/>
          </p:cNvSpPr>
          <p:nvPr/>
        </p:nvSpPr>
        <p:spPr>
          <a:xfrm>
            <a:off x="840057" y="1523863"/>
            <a:ext cx="9798205" cy="38102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Amazon Ember Display" panose="020F0603020204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What can we do?</a:t>
            </a:r>
          </a:p>
          <a:p>
            <a:r>
              <a:rPr lang="en-US" dirty="0"/>
              <a:t>Change MHA architecture</a:t>
            </a:r>
          </a:p>
          <a:p>
            <a:r>
              <a:rPr lang="en-US" dirty="0"/>
              <a:t>Distributed caching (more hardware)</a:t>
            </a:r>
          </a:p>
          <a:p>
            <a:r>
              <a:rPr lang="en-US" dirty="0"/>
              <a:t>Quantization</a:t>
            </a:r>
          </a:p>
          <a:p>
            <a:r>
              <a:rPr lang="en-US" dirty="0"/>
              <a:t>Selective KV caching (sparse attention)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FBB6F39-088A-D555-D9DD-5691592D03B5}"/>
              </a:ext>
            </a:extLst>
          </p:cNvPr>
          <p:cNvGrpSpPr>
            <a:grpSpLocks noChangeAspect="1"/>
          </p:cNvGrpSpPr>
          <p:nvPr/>
        </p:nvGrpSpPr>
        <p:grpSpPr>
          <a:xfrm>
            <a:off x="2012063" y="4406021"/>
            <a:ext cx="8167873" cy="1856232"/>
            <a:chOff x="2029521" y="2301413"/>
            <a:chExt cx="9402312" cy="213677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CC8E454-010A-C171-EDD1-64BCFF031B38}"/>
                </a:ext>
              </a:extLst>
            </p:cNvPr>
            <p:cNvGrpSpPr/>
            <p:nvPr/>
          </p:nvGrpSpPr>
          <p:grpSpPr>
            <a:xfrm>
              <a:off x="2029521" y="2301413"/>
              <a:ext cx="9402312" cy="2136771"/>
              <a:chOff x="2029521" y="2301413"/>
              <a:chExt cx="9402312" cy="2136771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ED33DDC-96CA-B57F-52CA-EC60740ACF37}"/>
                  </a:ext>
                </a:extLst>
              </p:cNvPr>
              <p:cNvSpPr/>
              <p:nvPr/>
            </p:nvSpPr>
            <p:spPr>
              <a:xfrm>
                <a:off x="2399344" y="2301413"/>
                <a:ext cx="9032489" cy="17730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B6B1D6B-D842-B811-17B2-231A4263F36B}"/>
                  </a:ext>
                </a:extLst>
              </p:cNvPr>
              <p:cNvSpPr/>
              <p:nvPr/>
            </p:nvSpPr>
            <p:spPr>
              <a:xfrm>
                <a:off x="2029521" y="2665141"/>
                <a:ext cx="9032489" cy="17730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/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392AD649-0360-2925-C68B-602694C2C7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98875" y="2890531"/>
                <a:ext cx="6493781" cy="1322263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B1B598-AA5C-B3B2-224D-25242D383F58}"/>
                </a:ext>
              </a:extLst>
            </p:cNvPr>
            <p:cNvSpPr txBox="1"/>
            <p:nvPr/>
          </p:nvSpPr>
          <p:spPr>
            <a:xfrm>
              <a:off x="2223238" y="2705865"/>
              <a:ext cx="460062" cy="369332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keys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2C3EBD8-8E66-E938-8918-499461575DDA}"/>
                </a:ext>
              </a:extLst>
            </p:cNvPr>
            <p:cNvSpPr txBox="1"/>
            <p:nvPr/>
          </p:nvSpPr>
          <p:spPr>
            <a:xfrm>
              <a:off x="2565757" y="2331367"/>
              <a:ext cx="658835" cy="646331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values</a:t>
              </a:r>
            </a:p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629882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2CF95-78EB-69B2-F456-AEF003491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A67E2FD-85EF-5538-E57F-BB05B48B3711}"/>
              </a:ext>
            </a:extLst>
          </p:cNvPr>
          <p:cNvSpPr/>
          <p:nvPr/>
        </p:nvSpPr>
        <p:spPr>
          <a:xfrm>
            <a:off x="1764667" y="1182612"/>
            <a:ext cx="9032489" cy="17730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2BB593-1797-EB9C-D1FA-A0981378BE5E}"/>
              </a:ext>
            </a:extLst>
          </p:cNvPr>
          <p:cNvSpPr/>
          <p:nvPr/>
        </p:nvSpPr>
        <p:spPr>
          <a:xfrm>
            <a:off x="1394844" y="1546340"/>
            <a:ext cx="9032489" cy="17730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728102-FEAF-6886-9A22-30ACBD595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198" y="1771730"/>
            <a:ext cx="7041896" cy="132588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06D49ED-7CB4-7EE7-5AA3-943B161C2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MHA Architecture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E93AD90-84A9-5DC0-0880-3E41E7D184AE}"/>
              </a:ext>
            </a:extLst>
          </p:cNvPr>
          <p:cNvSpPr txBox="1">
            <a:spLocks/>
          </p:cNvSpPr>
          <p:nvPr/>
        </p:nvSpPr>
        <p:spPr>
          <a:xfrm>
            <a:off x="840057" y="1523863"/>
            <a:ext cx="9798205" cy="38102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Amazon Ember Display" panose="020F0603020204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134835-A317-73E3-3281-D3BD219D8788}"/>
              </a:ext>
            </a:extLst>
          </p:cNvPr>
          <p:cNvSpPr txBox="1"/>
          <p:nvPr/>
        </p:nvSpPr>
        <p:spPr>
          <a:xfrm>
            <a:off x="1588561" y="1587064"/>
            <a:ext cx="460062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keys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CF7F9C-7C4E-D27D-E159-0CC300C5EE06}"/>
              </a:ext>
            </a:extLst>
          </p:cNvPr>
          <p:cNvSpPr txBox="1"/>
          <p:nvPr/>
        </p:nvSpPr>
        <p:spPr>
          <a:xfrm>
            <a:off x="1931080" y="1212566"/>
            <a:ext cx="658835" cy="64633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values</a:t>
            </a:r>
          </a:p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C345EF-20F1-5C04-8FAD-38236F69F36C}"/>
              </a:ext>
            </a:extLst>
          </p:cNvPr>
          <p:cNvSpPr txBox="1">
            <a:spLocks/>
          </p:cNvSpPr>
          <p:nvPr/>
        </p:nvSpPr>
        <p:spPr>
          <a:xfrm>
            <a:off x="998951" y="3902346"/>
            <a:ext cx="9798205" cy="22419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Amazon Ember Display" panose="020F0603020204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n_groups</a:t>
            </a:r>
            <a:r>
              <a:rPr lang="en-US" dirty="0"/>
              <a:t> &lt; </a:t>
            </a:r>
            <a:r>
              <a:rPr lang="en-US" dirty="0" err="1"/>
              <a:t>n_head</a:t>
            </a:r>
            <a:endParaRPr lang="en-US" dirty="0"/>
          </a:p>
          <a:p>
            <a:r>
              <a:rPr lang="en-US" dirty="0"/>
              <a:t>Q remains full size, K and V shared between heads</a:t>
            </a:r>
          </a:p>
          <a:p>
            <a:r>
              <a:rPr lang="en-US" dirty="0"/>
              <a:t>MQA, GQA, MLA (</a:t>
            </a:r>
            <a:r>
              <a:rPr lang="en-US" dirty="0" err="1"/>
              <a:t>DeepSeek</a:t>
            </a:r>
            <a:r>
              <a:rPr lang="en-US" dirty="0"/>
              <a:t>)</a:t>
            </a:r>
          </a:p>
          <a:p>
            <a:r>
              <a:rPr lang="en-US" dirty="0"/>
              <a:t>Pre-training decision (one-way door)</a:t>
            </a:r>
          </a:p>
        </p:txBody>
      </p:sp>
    </p:spTree>
    <p:extLst>
      <p:ext uri="{BB962C8B-B14F-4D97-AF65-F5344CB8AC3E}">
        <p14:creationId xmlns:p14="http://schemas.microsoft.com/office/powerpoint/2010/main" val="369440656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547A3-3708-0E6C-CE66-8D012EE92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BEB54F9-3FFB-2104-61D5-836E86C225DC}"/>
              </a:ext>
            </a:extLst>
          </p:cNvPr>
          <p:cNvSpPr/>
          <p:nvPr/>
        </p:nvSpPr>
        <p:spPr>
          <a:xfrm>
            <a:off x="1764667" y="1182612"/>
            <a:ext cx="9032489" cy="17730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7CB6F2-3091-9981-154B-A051BD10A8AA}"/>
              </a:ext>
            </a:extLst>
          </p:cNvPr>
          <p:cNvSpPr/>
          <p:nvPr/>
        </p:nvSpPr>
        <p:spPr>
          <a:xfrm>
            <a:off x="1394844" y="1546340"/>
            <a:ext cx="9032489" cy="17730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3B09479-3A1C-A6E3-BD2C-4FFBD27D1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caching (more hardware)</a:t>
            </a:r>
            <a:br>
              <a:rPr lang="en-US" dirty="0"/>
            </a:b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79D1D2D-E819-FA1B-BDF4-C5E56857C90C}"/>
              </a:ext>
            </a:extLst>
          </p:cNvPr>
          <p:cNvSpPr txBox="1">
            <a:spLocks/>
          </p:cNvSpPr>
          <p:nvPr/>
        </p:nvSpPr>
        <p:spPr>
          <a:xfrm>
            <a:off x="840057" y="1523863"/>
            <a:ext cx="9798205" cy="38102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Amazon Ember Display" panose="020F0603020204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BC762A-0DE8-EF0F-55E0-9C8E299DDB80}"/>
              </a:ext>
            </a:extLst>
          </p:cNvPr>
          <p:cNvSpPr txBox="1"/>
          <p:nvPr/>
        </p:nvSpPr>
        <p:spPr>
          <a:xfrm>
            <a:off x="1588561" y="1587064"/>
            <a:ext cx="460062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keys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D013CF-AB03-B61B-BF66-62328AE1DCF2}"/>
              </a:ext>
            </a:extLst>
          </p:cNvPr>
          <p:cNvSpPr txBox="1"/>
          <p:nvPr/>
        </p:nvSpPr>
        <p:spPr>
          <a:xfrm>
            <a:off x="1931080" y="1212566"/>
            <a:ext cx="658835" cy="64633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values</a:t>
            </a:r>
          </a:p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ACF13E0-1814-AB54-2610-6C5E27655D01}"/>
              </a:ext>
            </a:extLst>
          </p:cNvPr>
          <p:cNvSpPr txBox="1">
            <a:spLocks/>
          </p:cNvSpPr>
          <p:nvPr/>
        </p:nvSpPr>
        <p:spPr>
          <a:xfrm>
            <a:off x="998951" y="3902346"/>
            <a:ext cx="9798205" cy="20177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Amazon Ember Display" panose="020F0603020204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CPU offloading [</a:t>
            </a:r>
            <a:r>
              <a:rPr lang="en-US" dirty="0" err="1"/>
              <a:t>FlexGen</a:t>
            </a:r>
            <a:r>
              <a:rPr lang="en-US" dirty="0"/>
              <a:t>]</a:t>
            </a:r>
          </a:p>
          <a:p>
            <a:r>
              <a:rPr lang="en-US" dirty="0"/>
              <a:t>Distribution over multiple GPUs [Ring attention]</a:t>
            </a:r>
          </a:p>
          <a:p>
            <a:r>
              <a:rPr lang="en-US" dirty="0"/>
              <a:t>Could use multiple GPUs more effectively (data-parallel or model-parallel)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202516-5E02-0025-BE5F-4E7C89152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198" y="1771730"/>
            <a:ext cx="6493781" cy="132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4215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1731F-8654-D00C-BC27-ECD4B9C39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945D2BF-877A-5175-E3F9-C698CB731653}"/>
              </a:ext>
            </a:extLst>
          </p:cNvPr>
          <p:cNvSpPr/>
          <p:nvPr/>
        </p:nvSpPr>
        <p:spPr>
          <a:xfrm>
            <a:off x="1764667" y="1182612"/>
            <a:ext cx="9032489" cy="17730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8EF904-792C-3CF7-446C-5BF026C25F7B}"/>
              </a:ext>
            </a:extLst>
          </p:cNvPr>
          <p:cNvSpPr/>
          <p:nvPr/>
        </p:nvSpPr>
        <p:spPr>
          <a:xfrm>
            <a:off x="1394844" y="1546340"/>
            <a:ext cx="9032489" cy="17730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CAB172E-DB1B-1A47-BD22-004BF109A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C42D8EB-66D2-41ED-6795-3F8DEF5F351F}"/>
              </a:ext>
            </a:extLst>
          </p:cNvPr>
          <p:cNvSpPr txBox="1">
            <a:spLocks/>
          </p:cNvSpPr>
          <p:nvPr/>
        </p:nvSpPr>
        <p:spPr>
          <a:xfrm>
            <a:off x="840057" y="1523863"/>
            <a:ext cx="9798205" cy="38102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Amazon Ember Display" panose="020F0603020204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0B0EA9-83FE-D5A9-73CD-6EDCDC7012EE}"/>
              </a:ext>
            </a:extLst>
          </p:cNvPr>
          <p:cNvSpPr txBox="1"/>
          <p:nvPr/>
        </p:nvSpPr>
        <p:spPr>
          <a:xfrm>
            <a:off x="1588561" y="1587064"/>
            <a:ext cx="460062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keys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F76960-CC82-921F-6866-5C12A3BF7F31}"/>
              </a:ext>
            </a:extLst>
          </p:cNvPr>
          <p:cNvSpPr txBox="1"/>
          <p:nvPr/>
        </p:nvSpPr>
        <p:spPr>
          <a:xfrm>
            <a:off x="1931080" y="1212566"/>
            <a:ext cx="658835" cy="64633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values</a:t>
            </a:r>
          </a:p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ED932DE-0461-06D9-7C7E-E9FC15AAA60B}"/>
              </a:ext>
            </a:extLst>
          </p:cNvPr>
          <p:cNvSpPr txBox="1">
            <a:spLocks/>
          </p:cNvSpPr>
          <p:nvPr/>
        </p:nvSpPr>
        <p:spPr>
          <a:xfrm>
            <a:off x="998951" y="3902346"/>
            <a:ext cx="9798205" cy="20177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Amazon Ember Display" panose="020F0603020204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L-1 caches quantized at any time</a:t>
            </a:r>
          </a:p>
          <a:p>
            <a:r>
              <a:rPr lang="en-US" dirty="0"/>
              <a:t>Factor 2 (8-bit) or factor 4 (4-bit)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26EC2E-FA62-7031-1DC0-741683566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144" y="1760279"/>
            <a:ext cx="8367776" cy="13258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F332A6-F243-5072-CB82-077C1E4A1611}"/>
              </a:ext>
            </a:extLst>
          </p:cNvPr>
          <p:cNvSpPr txBox="1"/>
          <p:nvPr/>
        </p:nvSpPr>
        <p:spPr>
          <a:xfrm>
            <a:off x="9346608" y="235921"/>
            <a:ext cx="1599797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dirty="0"/>
              <a:t>For every layer</a:t>
            </a:r>
          </a:p>
        </p:txBody>
      </p: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89E30D17-E0E8-6280-8076-6785BD544560}"/>
              </a:ext>
            </a:extLst>
          </p:cNvPr>
          <p:cNvCxnSpPr/>
          <p:nvPr/>
        </p:nvCxnSpPr>
        <p:spPr>
          <a:xfrm rot="10800000" flipV="1">
            <a:off x="7085486" y="411700"/>
            <a:ext cx="2103120" cy="673952"/>
          </a:xfrm>
          <a:prstGeom prst="bentConnector3">
            <a:avLst>
              <a:gd name="adj1" fmla="val 100000"/>
            </a:avLst>
          </a:prstGeom>
          <a:ln w="63500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31782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B664B-7081-64AB-73E0-CA083F6A8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5095689-0C58-BCCF-D6E7-29CDB4C59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LLMs So Expensive?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07A401-E76C-C7BC-7AC4-7A95866A36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804" y="1140946"/>
            <a:ext cx="7772400" cy="997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47824F-BA28-40A8-C2BE-0983F3D00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99" y="2403340"/>
            <a:ext cx="5473545" cy="14833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FA895D-9189-FDDD-411B-977FB0BB65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0" y="3465542"/>
            <a:ext cx="5651500" cy="13632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B3646B-6B8E-BCA0-18AE-317737F178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861" y="5214247"/>
            <a:ext cx="9545198" cy="72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01102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FB080-9D21-B3F9-1CEA-5D31BBBF4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CDA29B8-BCE0-53F2-7B94-9201EE2BB0D5}"/>
              </a:ext>
            </a:extLst>
          </p:cNvPr>
          <p:cNvSpPr/>
          <p:nvPr/>
        </p:nvSpPr>
        <p:spPr>
          <a:xfrm>
            <a:off x="1764667" y="1182612"/>
            <a:ext cx="9032489" cy="17730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19510F-BB9E-79FC-D883-0F9362BA3AB6}"/>
              </a:ext>
            </a:extLst>
          </p:cNvPr>
          <p:cNvSpPr/>
          <p:nvPr/>
        </p:nvSpPr>
        <p:spPr>
          <a:xfrm>
            <a:off x="1394844" y="1546340"/>
            <a:ext cx="9032489" cy="17730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C7DEB9-2FCC-A3E2-A6F2-70EF074E7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198" y="1771730"/>
            <a:ext cx="7071360" cy="132588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348DE76-BAA1-DE49-7A17-EDEBEC18B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Selective KV caching (sparse attention)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4E24B83-CDF1-325B-D884-F5D151990728}"/>
              </a:ext>
            </a:extLst>
          </p:cNvPr>
          <p:cNvSpPr txBox="1">
            <a:spLocks/>
          </p:cNvSpPr>
          <p:nvPr/>
        </p:nvSpPr>
        <p:spPr>
          <a:xfrm>
            <a:off x="840057" y="1523863"/>
            <a:ext cx="9798205" cy="38102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Amazon Ember Display" panose="020F0603020204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500DA8-D850-3A39-F559-DF332A0BAE69}"/>
              </a:ext>
            </a:extLst>
          </p:cNvPr>
          <p:cNvSpPr txBox="1"/>
          <p:nvPr/>
        </p:nvSpPr>
        <p:spPr>
          <a:xfrm>
            <a:off x="1588561" y="1587064"/>
            <a:ext cx="460062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keys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0DD6D2-CBDE-012E-15B8-4266A91EBD31}"/>
              </a:ext>
            </a:extLst>
          </p:cNvPr>
          <p:cNvSpPr txBox="1"/>
          <p:nvPr/>
        </p:nvSpPr>
        <p:spPr>
          <a:xfrm>
            <a:off x="1931080" y="1212566"/>
            <a:ext cx="658835" cy="64633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values</a:t>
            </a:r>
          </a:p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609C3D-FA97-A833-E20A-EC7573376EC6}"/>
              </a:ext>
            </a:extLst>
          </p:cNvPr>
          <p:cNvSpPr txBox="1">
            <a:spLocks/>
          </p:cNvSpPr>
          <p:nvPr/>
        </p:nvSpPr>
        <p:spPr>
          <a:xfrm>
            <a:off x="998951" y="3902345"/>
            <a:ext cx="9798205" cy="23980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Amazon Ember Display" panose="020F0603020204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cache_len</a:t>
            </a:r>
            <a:r>
              <a:rPr lang="en-US" dirty="0"/>
              <a:t> &lt;&lt; </a:t>
            </a:r>
            <a:r>
              <a:rPr lang="en-US" dirty="0" err="1"/>
              <a:t>seq_len</a:t>
            </a:r>
            <a:r>
              <a:rPr lang="en-US" dirty="0"/>
              <a:t>, fixed</a:t>
            </a:r>
          </a:p>
          <a:p>
            <a:r>
              <a:rPr lang="en-US" dirty="0"/>
              <a:t>Also token position index (</a:t>
            </a:r>
            <a:r>
              <a:rPr lang="en-US" dirty="0" err="1"/>
              <a:t>batch_size</a:t>
            </a:r>
            <a:r>
              <a:rPr lang="en-US" dirty="0"/>
              <a:t>, </a:t>
            </a:r>
            <a:r>
              <a:rPr lang="en-US" dirty="0" err="1"/>
              <a:t>n_head</a:t>
            </a:r>
            <a:r>
              <a:rPr lang="en-US" dirty="0"/>
              <a:t>, </a:t>
            </a:r>
            <a:r>
              <a:rPr lang="en-US" dirty="0" err="1"/>
              <a:t>cache_len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rgbClr val="FF0000"/>
                </a:solidFill>
              </a:rPr>
              <a:t>Cache policy</a:t>
            </a:r>
            <a:r>
              <a:rPr lang="en-US" dirty="0"/>
              <a:t>: Which slots to evict when cache is full?</a:t>
            </a:r>
          </a:p>
        </p:txBody>
      </p:sp>
    </p:spTree>
    <p:extLst>
      <p:ext uri="{BB962C8B-B14F-4D97-AF65-F5344CB8AC3E}">
        <p14:creationId xmlns:p14="http://schemas.microsoft.com/office/powerpoint/2010/main" val="1021083342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D5270-D6E3-63DC-B6A6-6CA1AFCAB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5914534-1593-6C8F-7BFE-E6DD9F84528A}"/>
              </a:ext>
            </a:extLst>
          </p:cNvPr>
          <p:cNvSpPr/>
          <p:nvPr/>
        </p:nvSpPr>
        <p:spPr>
          <a:xfrm>
            <a:off x="1764667" y="1182612"/>
            <a:ext cx="9032489" cy="17730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1FCF9F-711C-A3F6-D4FD-07BABECAD9E5}"/>
              </a:ext>
            </a:extLst>
          </p:cNvPr>
          <p:cNvSpPr/>
          <p:nvPr/>
        </p:nvSpPr>
        <p:spPr>
          <a:xfrm>
            <a:off x="1394844" y="1546340"/>
            <a:ext cx="9032489" cy="17730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27833CB-46AE-46C6-92DE-A7C1708A6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Be Combined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5A00F35-468D-B668-797D-1A8C0E080B24}"/>
              </a:ext>
            </a:extLst>
          </p:cNvPr>
          <p:cNvSpPr txBox="1">
            <a:spLocks/>
          </p:cNvSpPr>
          <p:nvPr/>
        </p:nvSpPr>
        <p:spPr>
          <a:xfrm>
            <a:off x="840057" y="1523863"/>
            <a:ext cx="9798205" cy="38102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Amazon Ember Display" panose="020F0603020204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3518D0-8C5E-0B39-537C-7BC872B1BF79}"/>
              </a:ext>
            </a:extLst>
          </p:cNvPr>
          <p:cNvSpPr txBox="1"/>
          <p:nvPr/>
        </p:nvSpPr>
        <p:spPr>
          <a:xfrm>
            <a:off x="1588561" y="1587064"/>
            <a:ext cx="460062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keys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514C58-F3D4-AE5B-E5A3-5B07C2F43AD5}"/>
              </a:ext>
            </a:extLst>
          </p:cNvPr>
          <p:cNvSpPr txBox="1"/>
          <p:nvPr/>
        </p:nvSpPr>
        <p:spPr>
          <a:xfrm>
            <a:off x="1931080" y="1212566"/>
            <a:ext cx="658835" cy="64633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values</a:t>
            </a:r>
          </a:p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FC6CFE8-DB37-6E22-2D15-0E847C637E48}"/>
              </a:ext>
            </a:extLst>
          </p:cNvPr>
          <p:cNvSpPr txBox="1">
            <a:spLocks/>
          </p:cNvSpPr>
          <p:nvPr/>
        </p:nvSpPr>
        <p:spPr>
          <a:xfrm>
            <a:off x="998951" y="3902346"/>
            <a:ext cx="9798205" cy="20177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Amazon Ember Display" panose="020F0603020204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20x-40x reduction is achievable</a:t>
            </a:r>
          </a:p>
          <a:p>
            <a:r>
              <a:rPr lang="en-US" dirty="0"/>
              <a:t>Selective KV caching has largest potential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668B05-73A0-F311-AD23-6D2D94EED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658" y="1830193"/>
            <a:ext cx="8912860" cy="132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34323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2C8A2-0F63-1604-D1B2-67201C481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29E4E45-CBA9-CDDE-9151-781FC23C7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Context Inference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F3E3D95-AC9A-FC9D-5C34-C08BE2730F54}"/>
              </a:ext>
            </a:extLst>
          </p:cNvPr>
          <p:cNvSpPr txBox="1">
            <a:spLocks/>
          </p:cNvSpPr>
          <p:nvPr/>
        </p:nvSpPr>
        <p:spPr>
          <a:xfrm>
            <a:off x="840057" y="1523863"/>
            <a:ext cx="9798205" cy="38102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Amazon Ember Display" panose="020F0603020204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3FA74DC-CB3A-FAF7-069C-EFDF6CCD6265}"/>
              </a:ext>
            </a:extLst>
          </p:cNvPr>
          <p:cNvGrpSpPr/>
          <p:nvPr/>
        </p:nvGrpSpPr>
        <p:grpSpPr>
          <a:xfrm>
            <a:off x="1390310" y="1497108"/>
            <a:ext cx="8697698" cy="2431717"/>
            <a:chOff x="1390310" y="1810087"/>
            <a:chExt cx="8697698" cy="243171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C8464E9-4968-53BE-5AF7-33E4DEDAFF84}"/>
                </a:ext>
              </a:extLst>
            </p:cNvPr>
            <p:cNvGrpSpPr/>
            <p:nvPr/>
          </p:nvGrpSpPr>
          <p:grpSpPr>
            <a:xfrm>
              <a:off x="1390310" y="2338995"/>
              <a:ext cx="8697698" cy="647864"/>
              <a:chOff x="1390310" y="1658771"/>
              <a:chExt cx="8697698" cy="647864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3BB1FE2-93D1-728C-81E8-37000AECC4E9}"/>
                  </a:ext>
                </a:extLst>
              </p:cNvPr>
              <p:cNvSpPr/>
              <p:nvPr/>
            </p:nvSpPr>
            <p:spPr>
              <a:xfrm>
                <a:off x="1390310" y="2050157"/>
                <a:ext cx="3557240" cy="25647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A94E421-E68D-0B73-A2E7-161CF760741F}"/>
                  </a:ext>
                </a:extLst>
              </p:cNvPr>
              <p:cNvSpPr/>
              <p:nvPr/>
            </p:nvSpPr>
            <p:spPr>
              <a:xfrm>
                <a:off x="5044538" y="2050157"/>
                <a:ext cx="753100" cy="25647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9840725-06E4-3347-D108-2C0F4166E063}"/>
                  </a:ext>
                </a:extLst>
              </p:cNvPr>
              <p:cNvSpPr/>
              <p:nvPr/>
            </p:nvSpPr>
            <p:spPr>
              <a:xfrm>
                <a:off x="5894626" y="2050157"/>
                <a:ext cx="753100" cy="25647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87709E7-0A02-901B-7904-C87711AF430D}"/>
                  </a:ext>
                </a:extLst>
              </p:cNvPr>
              <p:cNvSpPr/>
              <p:nvPr/>
            </p:nvSpPr>
            <p:spPr>
              <a:xfrm>
                <a:off x="7594802" y="2050157"/>
                <a:ext cx="753100" cy="25647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169C836-A03F-DF93-AF09-03E6795CE36E}"/>
                  </a:ext>
                </a:extLst>
              </p:cNvPr>
              <p:cNvSpPr/>
              <p:nvPr/>
            </p:nvSpPr>
            <p:spPr>
              <a:xfrm>
                <a:off x="6744714" y="2050157"/>
                <a:ext cx="753100" cy="25647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E852329-341D-5120-E51A-4345E6D31D8D}"/>
                  </a:ext>
                </a:extLst>
              </p:cNvPr>
              <p:cNvSpPr/>
              <p:nvPr/>
            </p:nvSpPr>
            <p:spPr>
              <a:xfrm>
                <a:off x="9836975" y="2050157"/>
                <a:ext cx="251033" cy="25647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14281DF-AFED-2431-8829-1CA3BB0FEA2F}"/>
                  </a:ext>
                </a:extLst>
              </p:cNvPr>
              <p:cNvSpPr/>
              <p:nvPr/>
            </p:nvSpPr>
            <p:spPr>
              <a:xfrm>
                <a:off x="9488953" y="2050157"/>
                <a:ext cx="251033" cy="25647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C92A64F-39D7-CA56-6C39-0BE3A500F189}"/>
                  </a:ext>
                </a:extLst>
              </p:cNvPr>
              <p:cNvSpPr/>
              <p:nvPr/>
            </p:nvSpPr>
            <p:spPr>
              <a:xfrm>
                <a:off x="9140932" y="2050157"/>
                <a:ext cx="251033" cy="25647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95BE8D2-6D97-A4F3-99EF-F6A108B63AC0}"/>
                  </a:ext>
                </a:extLst>
              </p:cNvPr>
              <p:cNvSpPr/>
              <p:nvPr/>
            </p:nvSpPr>
            <p:spPr>
              <a:xfrm>
                <a:off x="8792911" y="2050157"/>
                <a:ext cx="251033" cy="25647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4CD35D-3F16-EF30-AFE6-72BFAA7B2D94}"/>
                  </a:ext>
                </a:extLst>
              </p:cNvPr>
              <p:cNvSpPr/>
              <p:nvPr/>
            </p:nvSpPr>
            <p:spPr>
              <a:xfrm>
                <a:off x="8444890" y="2050157"/>
                <a:ext cx="251033" cy="25647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/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61029D53-DC36-35BD-DC28-849E28B565E9}"/>
                  </a:ext>
                </a:extLst>
              </p:cNvPr>
              <p:cNvGrpSpPr/>
              <p:nvPr/>
            </p:nvGrpSpPr>
            <p:grpSpPr>
              <a:xfrm>
                <a:off x="1390310" y="1658771"/>
                <a:ext cx="8694127" cy="256478"/>
                <a:chOff x="1390310" y="1658771"/>
                <a:chExt cx="8694127" cy="256478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0CF7EB07-0BAE-138F-FFD5-F9D864DFD86D}"/>
                    </a:ext>
                  </a:extLst>
                </p:cNvPr>
                <p:cNvSpPr/>
                <p:nvPr/>
              </p:nvSpPr>
              <p:spPr>
                <a:xfrm>
                  <a:off x="1390310" y="1658771"/>
                  <a:ext cx="6945254" cy="25647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DAD6B00B-AFCA-CE23-8879-0A8E1863E464}"/>
                    </a:ext>
                  </a:extLst>
                </p:cNvPr>
                <p:cNvSpPr/>
                <p:nvPr/>
              </p:nvSpPr>
              <p:spPr>
                <a:xfrm>
                  <a:off x="8418742" y="1658771"/>
                  <a:ext cx="1665695" cy="256478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/>
                </a:p>
              </p:txBody>
            </p:sp>
          </p:grp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EDA8DBF-F7CA-72E0-22FC-561C81EDD588}"/>
                </a:ext>
              </a:extLst>
            </p:cNvPr>
            <p:cNvSpPr txBox="1"/>
            <p:nvPr/>
          </p:nvSpPr>
          <p:spPr>
            <a:xfrm>
              <a:off x="4467796" y="1810087"/>
              <a:ext cx="790281" cy="369332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dirty="0"/>
                <a:t>Prompt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3ECC4F4C-3D7C-D061-F3FE-EE7D97E536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90310" y="1994753"/>
              <a:ext cx="2813700" cy="0"/>
            </a:xfrm>
            <a:prstGeom prst="straightConnector1">
              <a:avLst/>
            </a:prstGeom>
            <a:ln w="38100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CC7272E-DFDF-6BAD-C447-1D60EEE0D675}"/>
                </a:ext>
              </a:extLst>
            </p:cNvPr>
            <p:cNvCxnSpPr>
              <a:cxnSpLocks/>
            </p:cNvCxnSpPr>
            <p:nvPr/>
          </p:nvCxnSpPr>
          <p:spPr>
            <a:xfrm>
              <a:off x="5521864" y="1994753"/>
              <a:ext cx="2813700" cy="0"/>
            </a:xfrm>
            <a:prstGeom prst="straightConnector1">
              <a:avLst/>
            </a:prstGeom>
            <a:ln w="38100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BCEE49D-C01D-AA03-D8CA-F75677533D85}"/>
                </a:ext>
              </a:extLst>
            </p:cNvPr>
            <p:cNvSpPr txBox="1"/>
            <p:nvPr/>
          </p:nvSpPr>
          <p:spPr>
            <a:xfrm>
              <a:off x="8695923" y="1810087"/>
              <a:ext cx="958596" cy="369332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dirty="0"/>
                <a:t>Generate</a:t>
              </a:r>
            </a:p>
          </p:txBody>
        </p:sp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307D5CE8-490C-A9FF-B508-98432D37B0F7}"/>
                </a:ext>
              </a:extLst>
            </p:cNvPr>
            <p:cNvSpPr/>
            <p:nvPr/>
          </p:nvSpPr>
          <p:spPr>
            <a:xfrm rot="16200000">
              <a:off x="2978080" y="1534006"/>
              <a:ext cx="381699" cy="3557240"/>
            </a:xfrm>
            <a:prstGeom prst="leftBrac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733BAF7-F1D1-D6E2-C60F-EC7F0CEDE9C7}"/>
                </a:ext>
              </a:extLst>
            </p:cNvPr>
            <p:cNvSpPr txBox="1"/>
            <p:nvPr/>
          </p:nvSpPr>
          <p:spPr>
            <a:xfrm>
              <a:off x="2058789" y="3595473"/>
              <a:ext cx="1859484" cy="369332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dirty="0"/>
                <a:t>Prefill (</a:t>
              </a:r>
              <a:r>
                <a:rPr lang="en-US" dirty="0" err="1"/>
                <a:t>cache_len</a:t>
              </a:r>
              <a:r>
                <a:rPr lang="en-US" dirty="0"/>
                <a:t>)</a:t>
              </a:r>
            </a:p>
          </p:txBody>
        </p:sp>
        <p:sp>
          <p:nvSpPr>
            <p:cNvPr id="40" name="Left Brace 39">
              <a:extLst>
                <a:ext uri="{FF2B5EF4-FFF2-40B4-BE49-F238E27FC236}">
                  <a16:creationId xmlns:a16="http://schemas.microsoft.com/office/drawing/2014/main" id="{996F6DEF-1223-D589-9C8F-A2B001B036F3}"/>
                </a:ext>
              </a:extLst>
            </p:cNvPr>
            <p:cNvSpPr/>
            <p:nvPr/>
          </p:nvSpPr>
          <p:spPr>
            <a:xfrm rot="16200000">
              <a:off x="6499203" y="1669106"/>
              <a:ext cx="381699" cy="3291027"/>
            </a:xfrm>
            <a:prstGeom prst="leftBrac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FAE79D8-168F-58EF-C6BB-F772CEB13858}"/>
                </a:ext>
              </a:extLst>
            </p:cNvPr>
            <p:cNvSpPr txBox="1"/>
            <p:nvPr/>
          </p:nvSpPr>
          <p:spPr>
            <a:xfrm>
              <a:off x="5797638" y="3595473"/>
              <a:ext cx="1718419" cy="646331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dirty="0"/>
                <a:t>Chunks</a:t>
              </a:r>
            </a:p>
            <a:p>
              <a:pPr algn="ctr"/>
              <a:r>
                <a:rPr lang="en-US" dirty="0"/>
                <a:t>(cache evictions)</a:t>
              </a:r>
            </a:p>
          </p:txBody>
        </p:sp>
      </p:grp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99D220E4-4ED6-244C-119F-2795A8D29598}"/>
              </a:ext>
            </a:extLst>
          </p:cNvPr>
          <p:cNvSpPr txBox="1">
            <a:spLocks/>
          </p:cNvSpPr>
          <p:nvPr/>
        </p:nvSpPr>
        <p:spPr>
          <a:xfrm>
            <a:off x="995523" y="4573240"/>
            <a:ext cx="9798205" cy="15217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Amazon Ember Display" panose="020F0603020204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Prefill with single forward (as in pre-training)</a:t>
            </a:r>
          </a:p>
          <a:p>
            <a:r>
              <a:rPr lang="en-US" dirty="0"/>
              <a:t>Each chunk and generated token needs slots to be evicted</a:t>
            </a:r>
          </a:p>
        </p:txBody>
      </p:sp>
    </p:spTree>
    <p:extLst>
      <p:ext uri="{BB962C8B-B14F-4D97-AF65-F5344CB8AC3E}">
        <p14:creationId xmlns:p14="http://schemas.microsoft.com/office/powerpoint/2010/main" val="3960557942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F97D4-1428-3EB8-11D8-A60D01654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7B5089C-AEE7-2699-09CB-42F9F22E7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Lifting to Long Context: </a:t>
            </a:r>
            <a:r>
              <a:rPr lang="en-US" dirty="0" err="1"/>
              <a:t>n</a:t>
            </a:r>
            <a:r>
              <a:rPr lang="en-US" baseline="-25000" dirty="0" err="1"/>
              <a:t>train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n</a:t>
            </a:r>
            <a:r>
              <a:rPr lang="en-US" baseline="-25000" dirty="0" err="1">
                <a:sym typeface="Wingdings" pitchFamily="2" charset="2"/>
              </a:rPr>
              <a:t>inf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EAE597C-B213-A853-E19B-E24B7D66C89C}"/>
              </a:ext>
            </a:extLst>
          </p:cNvPr>
          <p:cNvSpPr txBox="1">
            <a:spLocks/>
          </p:cNvSpPr>
          <p:nvPr/>
        </p:nvSpPr>
        <p:spPr>
          <a:xfrm>
            <a:off x="840057" y="1523863"/>
            <a:ext cx="9798205" cy="38102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Amazon Ember Display" panose="020F0603020204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9748C652-E611-BF18-9DDC-1DF3923F33CF}"/>
              </a:ext>
            </a:extLst>
          </p:cNvPr>
          <p:cNvSpPr txBox="1">
            <a:spLocks/>
          </p:cNvSpPr>
          <p:nvPr/>
        </p:nvSpPr>
        <p:spPr>
          <a:xfrm>
            <a:off x="979447" y="3699592"/>
            <a:ext cx="9798205" cy="20917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Amazon Ember Display" panose="020F0603020204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Pretrain with context width </a:t>
            </a:r>
            <a:r>
              <a:rPr lang="en-US" dirty="0" err="1"/>
              <a:t>n</a:t>
            </a:r>
            <a:r>
              <a:rPr lang="en-US" baseline="-25000" dirty="0" err="1"/>
              <a:t>train</a:t>
            </a:r>
            <a:endParaRPr lang="en-US" baseline="-25000" dirty="0"/>
          </a:p>
          <a:p>
            <a:r>
              <a:rPr lang="en-US" dirty="0"/>
              <a:t>Lift positional encoding (in attention): </a:t>
            </a:r>
            <a:r>
              <a:rPr lang="en-US" dirty="0" err="1"/>
              <a:t>n</a:t>
            </a:r>
            <a:r>
              <a:rPr lang="en-US" baseline="-25000" dirty="0" err="1"/>
              <a:t>train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n</a:t>
            </a:r>
            <a:r>
              <a:rPr lang="en-US" baseline="-25000" dirty="0" err="1">
                <a:sym typeface="Wingdings" pitchFamily="2" charset="2"/>
              </a:rPr>
              <a:t>inf</a:t>
            </a:r>
            <a:endParaRPr lang="en-US" baseline="-25000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Fine-tune with inference context width</a:t>
            </a:r>
            <a:r>
              <a:rPr lang="en-US" dirty="0"/>
              <a:t>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8C3618-D8D6-A90A-7531-DAC742BFF1FF}"/>
              </a:ext>
            </a:extLst>
          </p:cNvPr>
          <p:cNvGrpSpPr/>
          <p:nvPr/>
        </p:nvGrpSpPr>
        <p:grpSpPr>
          <a:xfrm>
            <a:off x="700667" y="1419893"/>
            <a:ext cx="10790665" cy="1247707"/>
            <a:chOff x="700667" y="1419893"/>
            <a:chExt cx="10790665" cy="124770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22825E6-29C4-6E20-F6D0-F6775C3743F9}"/>
                </a:ext>
              </a:extLst>
            </p:cNvPr>
            <p:cNvSpPr/>
            <p:nvPr/>
          </p:nvSpPr>
          <p:spPr>
            <a:xfrm>
              <a:off x="700667" y="1419893"/>
              <a:ext cx="10790665" cy="12477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A867734-B10A-A031-35FE-3498A3FB6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4501" y="1640458"/>
              <a:ext cx="10262997" cy="806577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3F22513-6E61-74FA-9A03-BA96094F5054}"/>
              </a:ext>
            </a:extLst>
          </p:cNvPr>
          <p:cNvSpPr txBox="1"/>
          <p:nvPr/>
        </p:nvSpPr>
        <p:spPr>
          <a:xfrm>
            <a:off x="9479563" y="469998"/>
            <a:ext cx="2011769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1400" dirty="0"/>
              <a:t>[Su </a:t>
            </a:r>
            <a:r>
              <a:rPr lang="en-US" sz="1400" dirty="0" err="1"/>
              <a:t>etal</a:t>
            </a:r>
            <a:r>
              <a:rPr lang="en-US" sz="1400" dirty="0"/>
              <a:t>, </a:t>
            </a:r>
            <a:r>
              <a:rPr lang="en-US" sz="1400" dirty="0" err="1"/>
              <a:t>NeuroComp</a:t>
            </a:r>
            <a:r>
              <a:rPr lang="en-US" sz="1400" dirty="0"/>
              <a:t> 23]</a:t>
            </a:r>
          </a:p>
        </p:txBody>
      </p:sp>
    </p:spTree>
    <p:extLst>
      <p:ext uri="{BB962C8B-B14F-4D97-AF65-F5344CB8AC3E}">
        <p14:creationId xmlns:p14="http://schemas.microsoft.com/office/powerpoint/2010/main" val="2651498061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7C480-158C-6BB8-7812-5406301CE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A47A92E-F4F8-B8AC-7FF5-56D042E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Heavy Hitter Oracle (H2O)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246FD90-D981-3340-BEDF-F6AF35BFC24E}"/>
              </a:ext>
            </a:extLst>
          </p:cNvPr>
          <p:cNvSpPr txBox="1">
            <a:spLocks/>
          </p:cNvSpPr>
          <p:nvPr/>
        </p:nvSpPr>
        <p:spPr>
          <a:xfrm>
            <a:off x="840057" y="1523863"/>
            <a:ext cx="9798205" cy="38102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Amazon Ember Display" panose="020F0603020204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id="{DF5DC4D5-EFE0-2620-3050-AB1B7CE961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5574" y="3888015"/>
                <a:ext cx="6919489" cy="236781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tx1"/>
                  </a:buClr>
                  <a:buSzPct val="90000"/>
                  <a:buFont typeface="Amazon Ember Display" panose="020F0603020204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tx1"/>
                  </a:buClr>
                  <a:buSzPct val="90000"/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mazon Ember Display" panose="020F0603020204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mazon Ember Display" panose="020F0603020204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buClr>
                    <a:schemeClr val="tx1"/>
                  </a:buClr>
                  <a:buFont typeface="Amazon Ember Display" panose="020F0603020204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mazon Ember Display" panose="020F0603020204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mazon Ember Display" panose="020F0603020204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mazon Ember Display" panose="020F0603020204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mazon Ember Display" panose="020F0603020204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𝑡𝑠</m:t>
                        </m:r>
                      </m:sub>
                    </m:sSub>
                  </m:oMath>
                </a14:m>
                <a:r>
                  <a:rPr lang="en-US" dirty="0"/>
                  <a:t>: How much s matters for t?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Score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𝑡𝑠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: Larger is more useful</a:t>
                </a:r>
              </a:p>
              <a:p>
                <a:r>
                  <a:rPr lang="en-US" dirty="0"/>
                  <a:t>Evict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argmin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0">
                            <a:latin typeface="Cambria Math" panose="02040503050406030204" pitchFamily="18" charset="0"/>
                          </a:rPr>
                          <m:t>Score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id="{DF5DC4D5-EFE0-2620-3050-AB1B7CE96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74" y="3888015"/>
                <a:ext cx="6919489" cy="2367819"/>
              </a:xfrm>
              <a:prstGeom prst="rect">
                <a:avLst/>
              </a:prstGeom>
              <a:blipFill>
                <a:blip r:embed="rId3"/>
                <a:stretch>
                  <a:fillRect l="-1648" t="-8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FB6C87D-B07B-1ED8-3955-16132E177A4F}"/>
              </a:ext>
            </a:extLst>
          </p:cNvPr>
          <p:cNvSpPr txBox="1"/>
          <p:nvPr/>
        </p:nvSpPr>
        <p:spPr>
          <a:xfrm>
            <a:off x="1303608" y="2239593"/>
            <a:ext cx="1117294" cy="584775"/>
          </a:xfrm>
          <a:prstGeom prst="rect">
            <a:avLst/>
          </a:prstGeom>
          <a:solidFill>
            <a:srgbClr val="92D050"/>
          </a:solidFill>
          <a:ln w="63500">
            <a:solidFill>
              <a:schemeClr val="bg1"/>
            </a:solidFill>
          </a:ln>
        </p:spPr>
        <p:txBody>
          <a:bodyPr wrap="none" lIns="0" rIns="0" rtlCol="0">
            <a:spAutoFit/>
          </a:bodyPr>
          <a:lstStyle/>
          <a:p>
            <a:pPr algn="ctr"/>
            <a:r>
              <a:rPr lang="en-US" sz="3200" dirty="0"/>
              <a:t> </a:t>
            </a:r>
            <a:r>
              <a:rPr lang="en-US" sz="3200" dirty="0">
                <a:solidFill>
                  <a:schemeClr val="bg1"/>
                </a:solidFill>
              </a:rPr>
              <a:t>MHA</a:t>
            </a:r>
            <a:r>
              <a:rPr lang="en-US" sz="32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63E803-61A9-9E04-4C7B-673B976C51EE}"/>
              </a:ext>
            </a:extLst>
          </p:cNvPr>
          <p:cNvSpPr txBox="1"/>
          <p:nvPr/>
        </p:nvSpPr>
        <p:spPr>
          <a:xfrm>
            <a:off x="8620208" y="2239593"/>
            <a:ext cx="2289089" cy="584775"/>
          </a:xfrm>
          <a:prstGeom prst="rect">
            <a:avLst/>
          </a:prstGeom>
          <a:solidFill>
            <a:srgbClr val="92D050"/>
          </a:solidFill>
          <a:ln w="63500">
            <a:solidFill>
              <a:schemeClr val="bg1"/>
            </a:solidFill>
          </a:ln>
        </p:spPr>
        <p:txBody>
          <a:bodyPr wrap="none" lIns="0" rIns="0" rtlCol="0">
            <a:spAutoFit/>
          </a:bodyPr>
          <a:lstStyle/>
          <a:p>
            <a:pPr algn="ctr"/>
            <a:r>
              <a:rPr lang="en-US" sz="3200" dirty="0"/>
              <a:t> </a:t>
            </a:r>
            <a:r>
              <a:rPr lang="en-US" sz="3200" dirty="0">
                <a:solidFill>
                  <a:schemeClr val="bg1"/>
                </a:solidFill>
              </a:rPr>
              <a:t>H2O Cache</a:t>
            </a:r>
            <a:r>
              <a:rPr lang="en-US" sz="3200" dirty="0"/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0AFB8A2-9CA0-4501-7B98-86CCB0A47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461" y="1671612"/>
            <a:ext cx="5648198" cy="3759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6D92287-03DE-963B-813E-1C7B54BEBE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4633" y="3007362"/>
            <a:ext cx="5516626" cy="37592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88E74EA8-2CBA-FCBB-8336-8E6792E77EAA}"/>
              </a:ext>
            </a:extLst>
          </p:cNvPr>
          <p:cNvSpPr txBox="1"/>
          <p:nvPr/>
        </p:nvSpPr>
        <p:spPr>
          <a:xfrm>
            <a:off x="9148942" y="545156"/>
            <a:ext cx="1997342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1400" dirty="0"/>
              <a:t>[Zhang </a:t>
            </a:r>
            <a:r>
              <a:rPr lang="en-US" sz="1400" dirty="0" err="1"/>
              <a:t>etal</a:t>
            </a:r>
            <a:r>
              <a:rPr lang="en-US" sz="1400" dirty="0"/>
              <a:t>, </a:t>
            </a:r>
            <a:r>
              <a:rPr lang="en-US" sz="1400" dirty="0" err="1"/>
              <a:t>NeurIPS</a:t>
            </a:r>
            <a:r>
              <a:rPr lang="en-US" sz="1400" dirty="0"/>
              <a:t> 23]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48EBDCF-5C43-7916-C917-BCB2CD150EA7}"/>
              </a:ext>
            </a:extLst>
          </p:cNvPr>
          <p:cNvGrpSpPr/>
          <p:nvPr/>
        </p:nvGrpSpPr>
        <p:grpSpPr>
          <a:xfrm>
            <a:off x="8307659" y="3679902"/>
            <a:ext cx="3342430" cy="1526542"/>
            <a:chOff x="8307659" y="3679902"/>
            <a:chExt cx="3342430" cy="152654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C4C8273-383E-0FE9-0164-76A378F246F4}"/>
                </a:ext>
              </a:extLst>
            </p:cNvPr>
            <p:cNvSpPr/>
            <p:nvPr/>
          </p:nvSpPr>
          <p:spPr>
            <a:xfrm>
              <a:off x="8307659" y="3679902"/>
              <a:ext cx="3342430" cy="152654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42508597-6BCE-69BE-7E54-4453B928D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90358" y="3918258"/>
              <a:ext cx="3177032" cy="1076960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6F0E4D8-FC5C-37ED-0D61-AAE93AEBF901}"/>
              </a:ext>
            </a:extLst>
          </p:cNvPr>
          <p:cNvGrpSpPr/>
          <p:nvPr/>
        </p:nvGrpSpPr>
        <p:grpSpPr>
          <a:xfrm>
            <a:off x="2665843" y="2266537"/>
            <a:ext cx="5709425" cy="589482"/>
            <a:chOff x="2589136" y="2266537"/>
            <a:chExt cx="5709425" cy="589482"/>
          </a:xfrm>
        </p:grpSpPr>
        <p:sp>
          <p:nvSpPr>
            <p:cNvPr id="9" name="Left Arrow 8">
              <a:extLst>
                <a:ext uri="{FF2B5EF4-FFF2-40B4-BE49-F238E27FC236}">
                  <a16:creationId xmlns:a16="http://schemas.microsoft.com/office/drawing/2014/main" id="{0AA0A467-3FB5-3B44-FA2B-58BF61EC16DF}"/>
                </a:ext>
              </a:extLst>
            </p:cNvPr>
            <p:cNvSpPr/>
            <p:nvPr/>
          </p:nvSpPr>
          <p:spPr>
            <a:xfrm flipH="1">
              <a:off x="2589136" y="2588389"/>
              <a:ext cx="5709425" cy="267630"/>
            </a:xfrm>
            <a:prstGeom prst="lef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49" name="Left-Right Arrow 48">
              <a:extLst>
                <a:ext uri="{FF2B5EF4-FFF2-40B4-BE49-F238E27FC236}">
                  <a16:creationId xmlns:a16="http://schemas.microsoft.com/office/drawing/2014/main" id="{FB72FD41-3F41-772D-DCF0-EFBE8810044B}"/>
                </a:ext>
              </a:extLst>
            </p:cNvPr>
            <p:cNvSpPr/>
            <p:nvPr/>
          </p:nvSpPr>
          <p:spPr>
            <a:xfrm>
              <a:off x="2589136" y="2266537"/>
              <a:ext cx="5709425" cy="261497"/>
            </a:xfrm>
            <a:prstGeom prst="left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377729481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5A950-E29C-1903-929A-F993BAC93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3847AB4-CD49-4F08-FB83-7959FD1A2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Heavy Hitter Oracle (H2O)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4990B4E-ACD8-6E7F-7ACE-F87BBC21FEE0}"/>
              </a:ext>
            </a:extLst>
          </p:cNvPr>
          <p:cNvSpPr txBox="1">
            <a:spLocks/>
          </p:cNvSpPr>
          <p:nvPr/>
        </p:nvSpPr>
        <p:spPr>
          <a:xfrm>
            <a:off x="840057" y="1523863"/>
            <a:ext cx="9798205" cy="38102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Amazon Ember Display" panose="020F0603020204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49E3337-2657-87DB-DA5F-EFD75D37059E}"/>
              </a:ext>
            </a:extLst>
          </p:cNvPr>
          <p:cNvSpPr txBox="1"/>
          <p:nvPr/>
        </p:nvSpPr>
        <p:spPr>
          <a:xfrm>
            <a:off x="9148942" y="545156"/>
            <a:ext cx="1997342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1400" dirty="0"/>
              <a:t>[Zhang </a:t>
            </a:r>
            <a:r>
              <a:rPr lang="en-US" sz="1400" dirty="0" err="1"/>
              <a:t>etal</a:t>
            </a:r>
            <a:r>
              <a:rPr lang="en-US" sz="1400" dirty="0"/>
              <a:t>, </a:t>
            </a:r>
            <a:r>
              <a:rPr lang="en-US" sz="1400" dirty="0" err="1"/>
              <a:t>NeurIPS</a:t>
            </a:r>
            <a:r>
              <a:rPr lang="en-US" sz="1400" dirty="0"/>
              <a:t> 23]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70F7B8-22EF-3471-FB15-0F290112E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843" y="1011936"/>
            <a:ext cx="6967728" cy="554126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AC5E567-22F7-BD04-8ADE-3E073A752F97}"/>
              </a:ext>
            </a:extLst>
          </p:cNvPr>
          <p:cNvSpPr/>
          <p:nvPr/>
        </p:nvSpPr>
        <p:spPr>
          <a:xfrm>
            <a:off x="5252226" y="2765502"/>
            <a:ext cx="6099717" cy="91670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65BDE6-F8BB-DB2C-A341-AC5843521EFF}"/>
              </a:ext>
            </a:extLst>
          </p:cNvPr>
          <p:cNvSpPr txBox="1"/>
          <p:nvPr/>
        </p:nvSpPr>
        <p:spPr>
          <a:xfrm>
            <a:off x="962904" y="2782669"/>
            <a:ext cx="3388748" cy="64633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Cumulative attention weights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Mark lowest for eviction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EDDEE6-17F8-6845-581F-B314B1B7EF00}"/>
              </a:ext>
            </a:extLst>
          </p:cNvPr>
          <p:cNvSpPr/>
          <p:nvPr/>
        </p:nvSpPr>
        <p:spPr>
          <a:xfrm>
            <a:off x="5252225" y="4803627"/>
            <a:ext cx="6099717" cy="106102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3E029E-4D14-7189-0612-68896E542D21}"/>
              </a:ext>
            </a:extLst>
          </p:cNvPr>
          <p:cNvSpPr txBox="1"/>
          <p:nvPr/>
        </p:nvSpPr>
        <p:spPr>
          <a:xfrm>
            <a:off x="2325923" y="5130888"/>
            <a:ext cx="175074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Overwrite slots</a:t>
            </a:r>
          </a:p>
        </p:txBody>
      </p:sp>
    </p:spTree>
    <p:extLst>
      <p:ext uri="{BB962C8B-B14F-4D97-AF65-F5344CB8AC3E}">
        <p14:creationId xmlns:p14="http://schemas.microsoft.com/office/powerpoint/2010/main" val="37472405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 animBg="1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18185-D405-2050-BE4B-11EE9F83E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9914514-4922-5E83-ECDB-311DE5FF5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FastGen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D7E4947A-D8D0-AD07-53B0-D23D3CEF30C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0057" y="2932770"/>
                <a:ext cx="10400372" cy="3044284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tx1"/>
                  </a:buClr>
                  <a:buSzPct val="90000"/>
                  <a:buFont typeface="Amazon Ember Display" panose="020F0603020204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tx1"/>
                  </a:buClr>
                  <a:buSzPct val="90000"/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mazon Ember Display" panose="020F0603020204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mazon Ember Display" panose="020F0603020204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buClr>
                    <a:schemeClr val="tx1"/>
                  </a:buClr>
                  <a:buFont typeface="Amazon Ember Display" panose="020F0603020204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mazon Ember Display" panose="020F0603020204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mazon Ember Display" panose="020F0603020204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mazon Ember Display" panose="020F0603020204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mazon Ember Display" panose="020F0603020204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Meta policy: Compare policies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on initial prefill, pick best</a:t>
                </a:r>
              </a:p>
              <a:p>
                <a:r>
                  <a:rPr lang="en-US" dirty="0"/>
                  <a:t>Exact (dense) attention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dirty="0"/>
                  <a:t> possible in prefill period</a:t>
                </a:r>
              </a:p>
              <a:p>
                <a:r>
                  <a:rPr lang="en-US" dirty="0"/>
                  <a:t>Can choose policy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dirty="0"/>
                  <a:t> per layer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, batch dim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head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All policies in a layer have same cost (cache length, quantization), but overall cost can be distributed across layers</a:t>
                </a:r>
              </a:p>
            </p:txBody>
          </p:sp>
        </mc:Choice>
        <mc:Fallback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D7E4947A-D8D0-AD07-53B0-D23D3CEF3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57" y="2932770"/>
                <a:ext cx="10400372" cy="3044284"/>
              </a:xfrm>
              <a:prstGeom prst="rect">
                <a:avLst/>
              </a:prstGeom>
              <a:blipFill>
                <a:blip r:embed="rId3"/>
                <a:stretch>
                  <a:fillRect l="-1098" t="-3320" r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49DA6E1-D808-6718-6A1A-20E8B3D82136}"/>
              </a:ext>
            </a:extLst>
          </p:cNvPr>
          <p:cNvSpPr txBox="1"/>
          <p:nvPr/>
        </p:nvSpPr>
        <p:spPr>
          <a:xfrm>
            <a:off x="9652559" y="541398"/>
            <a:ext cx="1413850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1400" dirty="0"/>
              <a:t>[Ge </a:t>
            </a:r>
            <a:r>
              <a:rPr lang="en-US" sz="1400" dirty="0" err="1"/>
              <a:t>etal</a:t>
            </a:r>
            <a:r>
              <a:rPr lang="en-US" sz="1400" dirty="0"/>
              <a:t>, ICLR 24]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FB9490-CF40-9A69-F974-9AF4BF0C8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1523863"/>
            <a:ext cx="7772400" cy="51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961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9E7D8-190C-47AB-AE82-57FDFCB48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7661DC8-B29B-BAB3-2C49-D4CD5C544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Deal?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805341AD-9F66-4F0D-C4FA-AD13D58506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8545" y="1427354"/>
                <a:ext cx="8860236" cy="428206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tx1"/>
                  </a:buClr>
                  <a:buSzPct val="90000"/>
                  <a:buFont typeface="Amazon Ember Display" panose="020F0603020204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tx1"/>
                  </a:buClr>
                  <a:buSzPct val="90000"/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mazon Ember Display" panose="020F0603020204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mazon Ember Display" panose="020F0603020204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buClr>
                    <a:schemeClr val="tx1"/>
                  </a:buClr>
                  <a:buFont typeface="Amazon Ember Display" panose="020F0603020204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mazon Ember Display" panose="020F0603020204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mazon Ember Display" panose="020F0603020204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mazon Ember Display" panose="020F0603020204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mazon Ember Display" panose="020F0603020204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H2O:</a:t>
                </a:r>
                <a:br>
                  <a:rPr lang="en-US" dirty="0"/>
                </a:br>
                <a:r>
                  <a:rPr lang="en-US" dirty="0" err="1"/>
                  <a:t>cache_len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seq_len</a:t>
                </a:r>
                <a:r>
                  <a:rPr lang="en-US" dirty="0"/>
                  <a:t>/5 generally works.</a:t>
                </a:r>
                <a:br>
                  <a:rPr lang="en-US" dirty="0"/>
                </a:br>
                <a:r>
                  <a:rPr lang="en-US" dirty="0">
                    <a:solidFill>
                      <a:srgbClr val="FF0000"/>
                    </a:solidFill>
                  </a:rPr>
                  <a:t>10x</a:t>
                </a:r>
                <a:r>
                  <a:rPr lang="en-US" dirty="0"/>
                  <a:t> (q:8-bit) or </a:t>
                </a:r>
                <a:r>
                  <a:rPr lang="en-US" dirty="0">
                    <a:solidFill>
                      <a:srgbClr val="FF0000"/>
                    </a:solidFill>
                  </a:rPr>
                  <a:t>20x</a:t>
                </a:r>
                <a:r>
                  <a:rPr lang="en-US" dirty="0"/>
                  <a:t> (q:4-bit)</a:t>
                </a:r>
              </a:p>
              <a:p>
                <a:r>
                  <a:rPr lang="en-US" dirty="0"/>
                  <a:t>q-Hitter:</a:t>
                </a:r>
                <a:br>
                  <a:rPr lang="en-US" dirty="0"/>
                </a:br>
                <a:r>
                  <a:rPr lang="en-US" dirty="0"/>
                  <a:t>Combine H2O score with quantization error.</a:t>
                </a:r>
                <a:br>
                  <a:rPr lang="en-US" dirty="0"/>
                </a:br>
                <a:r>
                  <a:rPr lang="en-US" dirty="0">
                    <a:solidFill>
                      <a:srgbClr val="FF0000"/>
                    </a:solidFill>
                  </a:rPr>
                  <a:t>20x</a:t>
                </a:r>
                <a:r>
                  <a:rPr lang="en-US" dirty="0"/>
                  <a:t> (q:4-bit)</a:t>
                </a:r>
              </a:p>
              <a:p>
                <a:r>
                  <a:rPr lang="en-US" dirty="0" err="1"/>
                  <a:t>FastGen</a:t>
                </a:r>
                <a:r>
                  <a:rPr lang="en-US" dirty="0"/>
                  <a:t>:</a:t>
                </a:r>
                <a:br>
                  <a:rPr lang="en-US" dirty="0"/>
                </a:br>
                <a:r>
                  <a:rPr lang="en-US" dirty="0"/>
                  <a:t>Plug in your domain knowledge, picks the best for every inference, layer, head.</a:t>
                </a:r>
              </a:p>
            </p:txBody>
          </p:sp>
        </mc:Choice>
        <mc:Fallback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805341AD-9F66-4F0D-C4FA-AD13D5850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45" y="1427354"/>
                <a:ext cx="8860236" cy="4282069"/>
              </a:xfrm>
              <a:prstGeom prst="rect">
                <a:avLst/>
              </a:prstGeom>
              <a:blipFill>
                <a:blip r:embed="rId3"/>
                <a:stretch>
                  <a:fillRect l="-1288" t="-2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81C3B23-5F71-A86F-4FA2-AA2C72601383}"/>
              </a:ext>
            </a:extLst>
          </p:cNvPr>
          <p:cNvSpPr txBox="1"/>
          <p:nvPr/>
        </p:nvSpPr>
        <p:spPr>
          <a:xfrm>
            <a:off x="9725036" y="2622343"/>
            <a:ext cx="1861087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1400" dirty="0"/>
              <a:t>[Zhang </a:t>
            </a:r>
            <a:r>
              <a:rPr lang="en-US" sz="1400" dirty="0" err="1"/>
              <a:t>etal</a:t>
            </a:r>
            <a:r>
              <a:rPr lang="en-US" sz="1400" dirty="0"/>
              <a:t>, </a:t>
            </a:r>
            <a:r>
              <a:rPr lang="en-US" sz="1400" dirty="0" err="1"/>
              <a:t>MLSys</a:t>
            </a:r>
            <a:r>
              <a:rPr lang="en-US" sz="1400" dirty="0"/>
              <a:t> 24]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E668CE-70D3-C3CA-07E2-962FC3E64407}"/>
              </a:ext>
            </a:extLst>
          </p:cNvPr>
          <p:cNvSpPr txBox="1"/>
          <p:nvPr/>
        </p:nvSpPr>
        <p:spPr>
          <a:xfrm>
            <a:off x="9588781" y="1427354"/>
            <a:ext cx="1997342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1400" dirty="0"/>
              <a:t>[Zhang </a:t>
            </a:r>
            <a:r>
              <a:rPr lang="en-US" sz="1400" dirty="0" err="1"/>
              <a:t>etal</a:t>
            </a:r>
            <a:r>
              <a:rPr lang="en-US" sz="1400" dirty="0"/>
              <a:t>, </a:t>
            </a:r>
            <a:r>
              <a:rPr lang="en-US" sz="1400" dirty="0" err="1"/>
              <a:t>NeurIPS</a:t>
            </a:r>
            <a:r>
              <a:rPr lang="en-US" sz="1400" dirty="0"/>
              <a:t> 23]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D634EE-0AC0-65EE-AD3B-77A3734C9D6B}"/>
              </a:ext>
            </a:extLst>
          </p:cNvPr>
          <p:cNvSpPr txBox="1"/>
          <p:nvPr/>
        </p:nvSpPr>
        <p:spPr>
          <a:xfrm>
            <a:off x="10172273" y="3927881"/>
            <a:ext cx="1413850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1400" dirty="0"/>
              <a:t>[Ge </a:t>
            </a:r>
            <a:r>
              <a:rPr lang="en-US" sz="1400" dirty="0" err="1"/>
              <a:t>etal</a:t>
            </a:r>
            <a:r>
              <a:rPr lang="en-US" sz="1400" dirty="0"/>
              <a:t>, ICLR 24]</a:t>
            </a:r>
          </a:p>
        </p:txBody>
      </p:sp>
    </p:spTree>
    <p:extLst>
      <p:ext uri="{BB962C8B-B14F-4D97-AF65-F5344CB8AC3E}">
        <p14:creationId xmlns:p14="http://schemas.microsoft.com/office/powerpoint/2010/main" val="3030857865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746EB-1606-9F96-6AD2-B6DF2CC6D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CAA19E1-CEFC-7C15-34B8-9E3BFB9E0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Take-Away Messages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50C6491-1449-6743-6372-CAF80AA30D33}"/>
              </a:ext>
            </a:extLst>
          </p:cNvPr>
          <p:cNvSpPr txBox="1">
            <a:spLocks/>
          </p:cNvSpPr>
          <p:nvPr/>
        </p:nvSpPr>
        <p:spPr>
          <a:xfrm>
            <a:off x="728545" y="1427354"/>
            <a:ext cx="9329855" cy="42820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Amazon Ember Display" panose="020F0603020204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can make LLM inference work without spending billions</a:t>
            </a:r>
          </a:p>
          <a:p>
            <a:r>
              <a:rPr lang="en-US" dirty="0"/>
              <a:t>No one-size-fits-all:</a:t>
            </a:r>
          </a:p>
          <a:p>
            <a:pPr lvl="1"/>
            <a:r>
              <a:rPr lang="en-US" dirty="0"/>
              <a:t>Adapt KV cache policy to use case</a:t>
            </a:r>
          </a:p>
          <a:p>
            <a:pPr lvl="1"/>
            <a:r>
              <a:rPr lang="en-US" dirty="0"/>
              <a:t>Make it adaptive (H2O, </a:t>
            </a:r>
            <a:r>
              <a:rPr lang="en-US" dirty="0" err="1"/>
              <a:t>FastGen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Use domain knowledge (e.g., structure of code)</a:t>
            </a:r>
          </a:p>
          <a:p>
            <a:r>
              <a:rPr lang="en-US" dirty="0"/>
              <a:t>What is prompting today, may be KV cache policy optimization tomorrow</a:t>
            </a:r>
          </a:p>
          <a:p>
            <a:r>
              <a:rPr lang="en-US" dirty="0"/>
              <a:t>Dive into the code! Details matter</a:t>
            </a:r>
            <a:br>
              <a:rPr lang="en-US" dirty="0"/>
            </a:br>
            <a:r>
              <a:rPr lang="en-US" dirty="0"/>
              <a:t>(it’s easier than you may think, e.g. </a:t>
            </a:r>
            <a:r>
              <a:rPr lang="en-US" dirty="0" err="1">
                <a:solidFill>
                  <a:srgbClr val="FF0000"/>
                </a:solidFill>
              </a:rPr>
              <a:t>LitGPT</a:t>
            </a:r>
            <a:r>
              <a:rPr lang="en-US" dirty="0"/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F149BD-5A1C-B5B4-2907-89E9805E1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740" y="780586"/>
            <a:ext cx="1569460" cy="1583473"/>
          </a:xfrm>
          <a:prstGeom prst="rect">
            <a:avLst/>
          </a:prstGeom>
        </p:spPr>
      </p:pic>
      <p:pic>
        <p:nvPicPr>
          <p:cNvPr id="9" name="Graphic 8" descr="Question mark with solid fill">
            <a:extLst>
              <a:ext uri="{FF2B5EF4-FFF2-40B4-BE49-F238E27FC236}">
                <a16:creationId xmlns:a16="http://schemas.microsoft.com/office/drawing/2014/main" id="{C3382C1F-8152-6922-4CCE-D3EC97AB71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00371" y="780586"/>
            <a:ext cx="1486829" cy="14868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81EF8-A32B-37B9-8F55-70F77C21BA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740" y="2743201"/>
            <a:ext cx="1572321" cy="15723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91FC6F-CD30-7AAC-7E16-34D3A8DFA61C}"/>
              </a:ext>
            </a:extLst>
          </p:cNvPr>
          <p:cNvSpPr txBox="1"/>
          <p:nvPr/>
        </p:nvSpPr>
        <p:spPr>
          <a:xfrm>
            <a:off x="7773893" y="6115748"/>
            <a:ext cx="4113307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linkClick r:id="rId7"/>
              </a:rPr>
              <a:t>https://</a:t>
            </a:r>
            <a:r>
              <a:rPr lang="en-US" dirty="0" err="1">
                <a:solidFill>
                  <a:srgbClr val="FF0000"/>
                </a:solidFill>
                <a:hlinkClick r:id="rId7"/>
              </a:rPr>
              <a:t>github.com</a:t>
            </a:r>
            <a:r>
              <a:rPr lang="en-US" dirty="0">
                <a:solidFill>
                  <a:srgbClr val="FF0000"/>
                </a:solidFill>
                <a:hlinkClick r:id="rId7"/>
              </a:rPr>
              <a:t>/Lightning-AI/</a:t>
            </a:r>
            <a:r>
              <a:rPr lang="en-US" dirty="0" err="1">
                <a:solidFill>
                  <a:srgbClr val="FF0000"/>
                </a:solidFill>
                <a:hlinkClick r:id="rId7"/>
              </a:rPr>
              <a:t>litgpt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002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EE432-6A20-25A6-990B-8435CCD3A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F24CBE9-736F-41A9-3E74-3D71B147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Outlook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EE52601-B691-B97C-E3B2-4BA68D9F466D}"/>
              </a:ext>
            </a:extLst>
          </p:cNvPr>
          <p:cNvSpPr txBox="1">
            <a:spLocks/>
          </p:cNvSpPr>
          <p:nvPr/>
        </p:nvSpPr>
        <p:spPr>
          <a:xfrm>
            <a:off x="728545" y="1427354"/>
            <a:ext cx="9329855" cy="45497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Amazon Ember Display" panose="020F0603020204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Gradients and fine-tuning with KV caches:</a:t>
            </a:r>
            <a:br>
              <a:rPr lang="en-US" dirty="0"/>
            </a:br>
            <a:r>
              <a:rPr lang="en-US" dirty="0"/>
              <a:t>Currently working on this</a:t>
            </a:r>
          </a:p>
          <a:p>
            <a:r>
              <a:rPr lang="en-US" dirty="0"/>
              <a:t>Open source software for selective KV caching?</a:t>
            </a:r>
          </a:p>
          <a:p>
            <a:pPr lvl="1"/>
            <a:r>
              <a:rPr lang="en-US" dirty="0">
                <a:hlinkClick r:id="rId3"/>
              </a:rPr>
              <a:t>https://github.com/microsoft/MInference</a:t>
            </a:r>
            <a:r>
              <a:rPr lang="en-US" dirty="0"/>
              <a:t>: Mostly </a:t>
            </a:r>
            <a:r>
              <a:rPr lang="en-US" dirty="0" err="1"/>
              <a:t>FastGen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https://github.com/FMInference/FlexLLMGen</a:t>
            </a:r>
            <a:r>
              <a:rPr lang="en-US" dirty="0"/>
              <a:t>: Has H2O</a:t>
            </a:r>
          </a:p>
          <a:p>
            <a:r>
              <a:rPr lang="en-US" dirty="0"/>
              <a:t>Let’s fine-tune models to use our tools effectively:</a:t>
            </a:r>
            <a:br>
              <a:rPr lang="en-US" dirty="0"/>
            </a:br>
            <a:r>
              <a:rPr lang="en-US" dirty="0"/>
              <a:t>Let’s own our agentic workflows</a:t>
            </a:r>
          </a:p>
          <a:p>
            <a:r>
              <a:rPr lang="en-US" dirty="0"/>
              <a:t>Get this out of the fringes!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B38927-54F5-079C-486F-EE37351BF2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740" y="780586"/>
            <a:ext cx="1569460" cy="1583473"/>
          </a:xfrm>
          <a:prstGeom prst="rect">
            <a:avLst/>
          </a:prstGeom>
        </p:spPr>
      </p:pic>
      <p:pic>
        <p:nvPicPr>
          <p:cNvPr id="9" name="Graphic 8" descr="Question mark with solid fill">
            <a:extLst>
              <a:ext uri="{FF2B5EF4-FFF2-40B4-BE49-F238E27FC236}">
                <a16:creationId xmlns:a16="http://schemas.microsoft.com/office/drawing/2014/main" id="{2FC42FC5-61E7-7F8F-0CD9-0DD8C73690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00371" y="780586"/>
            <a:ext cx="1486829" cy="14868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A41D71-837F-8CB0-9562-81821D6E96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740" y="2743201"/>
            <a:ext cx="1572321" cy="157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87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16774-DE69-EB80-80B9-D45277F93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ED426A8-43DD-AEB0-1A33-D73635C1F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LLMs So Expensive?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36BA154-A06C-CBD7-926F-8885B3CF8725}"/>
              </a:ext>
            </a:extLst>
          </p:cNvPr>
          <p:cNvSpPr txBox="1">
            <a:spLocks/>
          </p:cNvSpPr>
          <p:nvPr/>
        </p:nvSpPr>
        <p:spPr>
          <a:xfrm>
            <a:off x="840058" y="1523863"/>
            <a:ext cx="7501053" cy="38102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Amazon Ember Display" panose="020F0603020204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Environmental Cost of Energy Production</a:t>
            </a:r>
          </a:p>
          <a:p>
            <a:r>
              <a:rPr lang="en-US" dirty="0"/>
              <a:t>GenAI: Diversity and Inclusion</a:t>
            </a:r>
          </a:p>
          <a:p>
            <a:r>
              <a:rPr lang="en-US" dirty="0"/>
              <a:t>Assistants: Latency matters</a:t>
            </a:r>
          </a:p>
          <a:p>
            <a:r>
              <a:rPr lang="en-US" dirty="0"/>
              <a:t>Human brain: 0.3kWh / day.</a:t>
            </a:r>
            <a:br>
              <a:rPr lang="en-US" dirty="0"/>
            </a:br>
            <a:r>
              <a:rPr lang="en-US" dirty="0"/>
              <a:t>Nvidia H100:  &gt;10 kWh / day.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D818E8-BB9F-DA7C-B1A6-30DA0D9631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716" y="713678"/>
            <a:ext cx="2298928" cy="23194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B0BB21-A78F-BC42-3C71-FE5FF3CEC2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716" y="3586976"/>
            <a:ext cx="2298928" cy="229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4240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B64CEA2-BC7C-4151-BC66-19A2EA2E9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0234AB64-DC82-4795-8BB3-DBE3BB4B91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577841"/>
              </p:ext>
            </p:extLst>
          </p:nvPr>
        </p:nvGraphicFramePr>
        <p:xfrm>
          <a:off x="304800" y="1485900"/>
          <a:ext cx="10160000" cy="3779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705868072"/>
                    </a:ext>
                  </a:extLst>
                </a:gridCol>
                <a:gridCol w="9337040">
                  <a:extLst>
                    <a:ext uri="{9D8B030D-6E8A-4147-A177-3AD203B41FA5}">
                      <a16:colId xmlns:a16="http://schemas.microsoft.com/office/drawing/2014/main" val="3281077800"/>
                    </a:ext>
                  </a:extLst>
                </a:gridCol>
              </a:tblGrid>
              <a:tr h="94488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gradFill flip="none" rotWithShape="1">
                            <a:gsLst>
                              <a:gs pos="0">
                                <a:schemeClr val="accent1"/>
                              </a:gs>
                              <a:gs pos="30000">
                                <a:schemeClr val="accent4"/>
                              </a:gs>
                              <a:gs pos="100000">
                                <a:schemeClr val="accent6"/>
                              </a:gs>
                            </a:gsLst>
                            <a:lin ang="10800000" scaled="1"/>
                            <a:tileRect/>
                          </a:gradFill>
                          <a:latin typeface="Amazon Ember Mono" panose="020B0509020204020204" pitchFamily="49" charset="0"/>
                          <a:ea typeface="Amazon Ember Mono" panose="020B0509020204020204" pitchFamily="49" charset="0"/>
                          <a:cs typeface="Amazon Ember Mono" panose="020B0509020204020204" pitchFamily="49" charset="0"/>
                        </a:rPr>
                        <a:t>01</a:t>
                      </a:r>
                    </a:p>
                  </a:txBody>
                  <a:tcPr marL="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800" dirty="0"/>
                        <a:t>Transformer Inference</a:t>
                      </a:r>
                    </a:p>
                  </a:txBody>
                  <a:tcPr marR="274320"/>
                </a:tc>
                <a:extLst>
                  <a:ext uri="{0D108BD9-81ED-4DB2-BD59-A6C34878D82A}">
                    <a16:rowId xmlns:a16="http://schemas.microsoft.com/office/drawing/2014/main" val="2326344535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gradFill flip="none" rotWithShape="1">
                            <a:gsLst>
                              <a:gs pos="0">
                                <a:schemeClr val="accent1"/>
                              </a:gs>
                              <a:gs pos="30000">
                                <a:schemeClr val="accent4"/>
                              </a:gs>
                              <a:gs pos="100000">
                                <a:schemeClr val="accent6"/>
                              </a:gs>
                            </a:gsLst>
                            <a:lin ang="10800000" scaled="1"/>
                            <a:tileRect/>
                          </a:gradFill>
                          <a:latin typeface="Amazon Ember Mono" panose="020B0509020204020204" pitchFamily="49" charset="0"/>
                          <a:ea typeface="Amazon Ember Mono" panose="020B0509020204020204" pitchFamily="49" charset="0"/>
                          <a:cs typeface="Amazon Ember Mono" panose="020B0509020204020204" pitchFamily="49" charset="0"/>
                        </a:rPr>
                        <a:t>02</a:t>
                      </a:r>
                    </a:p>
                  </a:txBody>
                  <a:tcPr marL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dirty="0"/>
                        <a:t>Key-Value Caching and Long Context Inference</a:t>
                      </a:r>
                    </a:p>
                  </a:txBody>
                  <a:tcPr marR="274320"/>
                </a:tc>
                <a:extLst>
                  <a:ext uri="{0D108BD9-81ED-4DB2-BD59-A6C34878D82A}">
                    <a16:rowId xmlns:a16="http://schemas.microsoft.com/office/drawing/2014/main" val="2111250163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gradFill flip="none" rotWithShape="1">
                            <a:gsLst>
                              <a:gs pos="0">
                                <a:schemeClr val="accent1"/>
                              </a:gs>
                              <a:gs pos="30000">
                                <a:schemeClr val="accent4"/>
                              </a:gs>
                              <a:gs pos="100000">
                                <a:schemeClr val="accent6"/>
                              </a:gs>
                            </a:gsLst>
                            <a:lin ang="10800000" scaled="1"/>
                            <a:tileRect/>
                          </a:gradFill>
                          <a:latin typeface="Amazon Ember Mono" panose="020B0509020204020204" pitchFamily="49" charset="0"/>
                          <a:ea typeface="Amazon Ember Mono" panose="020B0509020204020204" pitchFamily="49" charset="0"/>
                          <a:cs typeface="Amazon Ember Mono" panose="020B0509020204020204" pitchFamily="49" charset="0"/>
                        </a:rPr>
                        <a:t>03</a:t>
                      </a:r>
                    </a:p>
                  </a:txBody>
                  <a:tcPr marL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dirty="0"/>
                        <a:t>Examples</a:t>
                      </a:r>
                    </a:p>
                  </a:txBody>
                  <a:tcPr marR="274320"/>
                </a:tc>
                <a:extLst>
                  <a:ext uri="{0D108BD9-81ED-4DB2-BD59-A6C34878D82A}">
                    <a16:rowId xmlns:a16="http://schemas.microsoft.com/office/drawing/2014/main" val="550839665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gradFill flip="none" rotWithShape="1">
                            <a:gsLst>
                              <a:gs pos="0">
                                <a:schemeClr val="accent1"/>
                              </a:gs>
                              <a:gs pos="30000">
                                <a:schemeClr val="accent4"/>
                              </a:gs>
                              <a:gs pos="100000">
                                <a:schemeClr val="accent6"/>
                              </a:gs>
                            </a:gsLst>
                            <a:lin ang="10800000" scaled="1"/>
                            <a:tileRect/>
                          </a:gradFill>
                          <a:latin typeface="Amazon Ember Mono" panose="020B0509020204020204" pitchFamily="49" charset="0"/>
                          <a:ea typeface="Amazon Ember Mono" panose="020B0509020204020204" pitchFamily="49" charset="0"/>
                          <a:cs typeface="Amazon Ember Mono" panose="020B0509020204020204" pitchFamily="49" charset="0"/>
                        </a:rPr>
                        <a:t>04</a:t>
                      </a:r>
                    </a:p>
                    <a:p>
                      <a:pPr algn="l"/>
                      <a:endParaRPr lang="en-US" sz="2800" b="1" dirty="0">
                        <a:gradFill flip="none" rotWithShape="1">
                          <a:gsLst>
                            <a:gs pos="0">
                              <a:schemeClr val="accent1"/>
                            </a:gs>
                            <a:gs pos="30000">
                              <a:schemeClr val="accent4"/>
                            </a:gs>
                            <a:gs pos="100000">
                              <a:schemeClr val="accent6"/>
                            </a:gs>
                          </a:gsLst>
                          <a:lin ang="10800000" scaled="1"/>
                          <a:tileRect/>
                        </a:gradFill>
                        <a:latin typeface="Amazon Ember Mono" panose="020B0509020204020204" pitchFamily="49" charset="0"/>
                        <a:ea typeface="Amazon Ember Mono" panose="020B0509020204020204" pitchFamily="49" charset="0"/>
                        <a:cs typeface="Amazon Ember Mono" panose="020B0509020204020204" pitchFamily="49" charset="0"/>
                      </a:endParaRPr>
                    </a:p>
                  </a:txBody>
                  <a:tcPr marL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dirty="0"/>
                        <a:t>Outlook and Take-Aways</a:t>
                      </a:r>
                    </a:p>
                  </a:txBody>
                  <a:tcPr marR="274320"/>
                </a:tc>
                <a:extLst>
                  <a:ext uri="{0D108BD9-81ED-4DB2-BD59-A6C34878D82A}">
                    <a16:rowId xmlns:a16="http://schemas.microsoft.com/office/drawing/2014/main" val="2571903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715247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47E73-4438-E52D-0560-3E89BEB49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266539A-DD7B-EB27-E2AF-941B36FD0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 Embeddings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66A6CF-2CF8-65D9-4D1C-C89139CB4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613" y="942975"/>
            <a:ext cx="6018773" cy="5430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96F658-0383-A3A9-69C7-B3E82C48BC33}"/>
              </a:ext>
            </a:extLst>
          </p:cNvPr>
          <p:cNvSpPr txBox="1"/>
          <p:nvPr/>
        </p:nvSpPr>
        <p:spPr>
          <a:xfrm>
            <a:off x="7175821" y="484381"/>
            <a:ext cx="4605428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1200" dirty="0">
                <a:hlinkClick r:id="rId4"/>
              </a:rPr>
              <a:t>https://</a:t>
            </a:r>
            <a:r>
              <a:rPr lang="en-US" sz="1200" dirty="0" err="1">
                <a:hlinkClick r:id="rId4"/>
              </a:rPr>
              <a:t>huggingface.co</a:t>
            </a:r>
            <a:r>
              <a:rPr lang="en-US" sz="1200" dirty="0">
                <a:hlinkClick r:id="rId4"/>
              </a:rPr>
              <a:t>/spaces/</a:t>
            </a:r>
            <a:r>
              <a:rPr lang="en-US" sz="1200" dirty="0" err="1">
                <a:hlinkClick r:id="rId4"/>
              </a:rPr>
              <a:t>Xenova</a:t>
            </a:r>
            <a:r>
              <a:rPr lang="en-US" sz="1200" dirty="0">
                <a:hlinkClick r:id="rId4"/>
              </a:rPr>
              <a:t>/the-tokenizer-playground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8918329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23C38-988A-F647-D223-AAB78CE5A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050BC20-1D55-1162-025B-E3DD6FC7F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 Embeddings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D1D927E-2760-DC8C-0567-EDE1D6CED924}"/>
              </a:ext>
            </a:extLst>
          </p:cNvPr>
          <p:cNvSpPr txBox="1">
            <a:spLocks/>
          </p:cNvSpPr>
          <p:nvPr/>
        </p:nvSpPr>
        <p:spPr>
          <a:xfrm>
            <a:off x="840058" y="1523863"/>
            <a:ext cx="10790664" cy="38102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Amazon Ember Display" panose="020F0603020204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Token (e.g., word) maps to vector</a:t>
            </a:r>
          </a:p>
          <a:p>
            <a:r>
              <a:rPr lang="en-US" dirty="0">
                <a:solidFill>
                  <a:srgbClr val="FF0000"/>
                </a:solidFill>
              </a:rPr>
              <a:t>Important Big Number</a:t>
            </a:r>
            <a:r>
              <a:rPr lang="en-US" dirty="0"/>
              <a:t>: Embedding dimension 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6227C-62FA-5AE8-D8BF-6FD01A214B66}"/>
              </a:ext>
            </a:extLst>
          </p:cNvPr>
          <p:cNvSpPr/>
          <p:nvPr/>
        </p:nvSpPr>
        <p:spPr>
          <a:xfrm>
            <a:off x="840058" y="2743200"/>
            <a:ext cx="10601093" cy="35349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307190-EA67-0ECA-F905-02E2ABB43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596" y="3479627"/>
            <a:ext cx="2066869" cy="25928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BF0414-060F-E170-B577-6D9DEC1756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90" y="2898719"/>
            <a:ext cx="6629400" cy="254000"/>
          </a:xfrm>
          <a:prstGeom prst="rect">
            <a:avLst/>
          </a:prstGeom>
        </p:spPr>
      </p:pic>
      <p:sp>
        <p:nvSpPr>
          <p:cNvPr id="13" name="Bent Arrow 12">
            <a:extLst>
              <a:ext uri="{FF2B5EF4-FFF2-40B4-BE49-F238E27FC236}">
                <a16:creationId xmlns:a16="http://schemas.microsoft.com/office/drawing/2014/main" id="{E5D93494-EA03-0F54-44CC-F08D02D00319}"/>
              </a:ext>
            </a:extLst>
          </p:cNvPr>
          <p:cNvSpPr/>
          <p:nvPr/>
        </p:nvSpPr>
        <p:spPr>
          <a:xfrm flipV="1">
            <a:off x="3212791" y="3175410"/>
            <a:ext cx="457200" cy="1753818"/>
          </a:xfrm>
          <a:prstGeom prst="bentArrow">
            <a:avLst>
              <a:gd name="adj1" fmla="val 25000"/>
              <a:gd name="adj2" fmla="val 25000"/>
              <a:gd name="adj3" fmla="val 27381"/>
              <a:gd name="adj4" fmla="val 43750"/>
            </a:avLst>
          </a:prstGeom>
          <a:solidFill>
            <a:srgbClr val="85E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2022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0C5A44-788D-3D4D-FFE4-ED204E2E0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BBDF317-5227-D7DA-7577-F1FB312B2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 Embeddings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2C46DAA-8405-2806-7095-601CC22C3898}"/>
              </a:ext>
            </a:extLst>
          </p:cNvPr>
          <p:cNvSpPr txBox="1">
            <a:spLocks/>
          </p:cNvSpPr>
          <p:nvPr/>
        </p:nvSpPr>
        <p:spPr>
          <a:xfrm>
            <a:off x="840058" y="1523863"/>
            <a:ext cx="10790664" cy="38102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Amazon Ember Display" panose="020F0603020204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Sequence of tokens </a:t>
            </a:r>
            <a:r>
              <a:rPr lang="en-US" dirty="0">
                <a:sym typeface="Wingdings" pitchFamily="2" charset="2"/>
              </a:rPr>
              <a:t> sequence of vectors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Important Big Number</a:t>
            </a:r>
            <a:r>
              <a:rPr lang="en-US" dirty="0"/>
              <a:t>: Context width 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80666A-55E6-FE35-7FC4-9681956E118F}"/>
              </a:ext>
            </a:extLst>
          </p:cNvPr>
          <p:cNvSpPr/>
          <p:nvPr/>
        </p:nvSpPr>
        <p:spPr>
          <a:xfrm>
            <a:off x="840058" y="2743200"/>
            <a:ext cx="10601093" cy="35349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5E66B9-DD69-5495-7996-B9FC1B834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90" y="2898719"/>
            <a:ext cx="6629400" cy="25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C89726-DF75-4982-9A2C-EF376CFE4F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2626" y="3871011"/>
            <a:ext cx="696565" cy="12793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407E11-F194-547D-4C36-A2159F5BC0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253" y="3871246"/>
            <a:ext cx="696437" cy="12790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90BCC4-9CE9-B9CB-8C9F-8F70FFA931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1127" y="3871011"/>
            <a:ext cx="696565" cy="12793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1DC019-B687-6F8E-EF49-ABC1725959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4763" y="3871010"/>
            <a:ext cx="696566" cy="12793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70FB12-F366-4D26-47DC-7D0CF43231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3080" y="3871010"/>
            <a:ext cx="696565" cy="1279313"/>
          </a:xfrm>
          <a:prstGeom prst="rect">
            <a:avLst/>
          </a:prstGeom>
        </p:spPr>
      </p:pic>
      <p:sp>
        <p:nvSpPr>
          <p:cNvPr id="11" name="Down Arrow 10">
            <a:extLst>
              <a:ext uri="{FF2B5EF4-FFF2-40B4-BE49-F238E27FC236}">
                <a16:creationId xmlns:a16="http://schemas.microsoft.com/office/drawing/2014/main" id="{EB98331B-5130-C20C-0A6B-241F07965BA7}"/>
              </a:ext>
            </a:extLst>
          </p:cNvPr>
          <p:cNvSpPr/>
          <p:nvPr/>
        </p:nvSpPr>
        <p:spPr>
          <a:xfrm rot="1787833">
            <a:off x="2687832" y="3190723"/>
            <a:ext cx="166339" cy="546410"/>
          </a:xfrm>
          <a:prstGeom prst="downArrow">
            <a:avLst/>
          </a:prstGeom>
          <a:solidFill>
            <a:srgbClr val="D8B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D00F1806-64A9-A9BB-3533-D0666AE8716E}"/>
              </a:ext>
            </a:extLst>
          </p:cNvPr>
          <p:cNvSpPr/>
          <p:nvPr/>
        </p:nvSpPr>
        <p:spPr>
          <a:xfrm rot="20851667">
            <a:off x="3252944" y="3205419"/>
            <a:ext cx="166339" cy="546410"/>
          </a:xfrm>
          <a:prstGeom prst="downArrow">
            <a:avLst/>
          </a:prstGeom>
          <a:solidFill>
            <a:srgbClr val="85E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EBCB0B88-E3EE-F7F0-FB7D-DB89ACDC8CEB}"/>
              </a:ext>
            </a:extLst>
          </p:cNvPr>
          <p:cNvSpPr/>
          <p:nvPr/>
        </p:nvSpPr>
        <p:spPr>
          <a:xfrm rot="19208735">
            <a:off x="3901738" y="3179046"/>
            <a:ext cx="166339" cy="651524"/>
          </a:xfrm>
          <a:prstGeom prst="downArrow">
            <a:avLst/>
          </a:prstGeom>
          <a:solidFill>
            <a:srgbClr val="FDE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C0BCEC60-3F01-0974-2671-4367625F3BAE}"/>
              </a:ext>
            </a:extLst>
          </p:cNvPr>
          <p:cNvSpPr/>
          <p:nvPr/>
        </p:nvSpPr>
        <p:spPr>
          <a:xfrm>
            <a:off x="8606044" y="3216934"/>
            <a:ext cx="166339" cy="546410"/>
          </a:xfrm>
          <a:prstGeom prst="downArrow">
            <a:avLst/>
          </a:prstGeom>
          <a:solidFill>
            <a:srgbClr val="D8B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4BAEA31D-96D7-7940-78E9-C6B8918BBCB4}"/>
              </a:ext>
            </a:extLst>
          </p:cNvPr>
          <p:cNvSpPr/>
          <p:nvPr/>
        </p:nvSpPr>
        <p:spPr>
          <a:xfrm rot="19070080">
            <a:off x="9324854" y="3151659"/>
            <a:ext cx="166339" cy="700304"/>
          </a:xfrm>
          <a:prstGeom prst="downArrow">
            <a:avLst/>
          </a:prstGeom>
          <a:solidFill>
            <a:srgbClr val="85E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29115700-1C5E-D68E-B5BE-A7901647B044}"/>
              </a:ext>
            </a:extLst>
          </p:cNvPr>
          <p:cNvSpPr/>
          <p:nvPr/>
        </p:nvSpPr>
        <p:spPr>
          <a:xfrm rot="16200000">
            <a:off x="5937444" y="1548706"/>
            <a:ext cx="317112" cy="7822995"/>
          </a:xfrm>
          <a:prstGeom prst="leftBrace">
            <a:avLst/>
          </a:prstGeom>
          <a:ln w="254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90BF6F4-D951-E232-B4BE-FD49A6D0EE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72532" y="5732548"/>
            <a:ext cx="246937" cy="19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7427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9ED9D-259B-5E3B-D4C9-EFD4F6B41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34E5D40-5B4E-246A-4B83-6FDD55A02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0768FB6-7F5A-B7AD-EB45-CADB4C2A3656}"/>
              </a:ext>
            </a:extLst>
          </p:cNvPr>
          <p:cNvSpPr txBox="1">
            <a:spLocks/>
          </p:cNvSpPr>
          <p:nvPr/>
        </p:nvSpPr>
        <p:spPr>
          <a:xfrm>
            <a:off x="840059" y="1523863"/>
            <a:ext cx="6876586" cy="38102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Amazon Ember Display" panose="020F0603020204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5FD1A7-907A-8D0E-35D0-0A782FFD2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90" y="735748"/>
            <a:ext cx="4473185" cy="5386504"/>
          </a:xfrm>
          <a:prstGeom prst="rect">
            <a:avLst/>
          </a:prstGeom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39C93549-A1B5-94C7-0CF2-7554B596FAD7}"/>
              </a:ext>
            </a:extLst>
          </p:cNvPr>
          <p:cNvSpPr/>
          <p:nvPr/>
        </p:nvSpPr>
        <p:spPr>
          <a:xfrm>
            <a:off x="8857556" y="3297044"/>
            <a:ext cx="312234" cy="2401229"/>
          </a:xfrm>
          <a:prstGeom prst="rightBrac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44D13-BB6F-5520-C56A-C2B11E27A094}"/>
              </a:ext>
            </a:extLst>
          </p:cNvPr>
          <p:cNvSpPr txBox="1"/>
          <p:nvPr/>
        </p:nvSpPr>
        <p:spPr>
          <a:xfrm>
            <a:off x="9465395" y="4035993"/>
            <a:ext cx="1409040" cy="92333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dirty="0"/>
              <a:t>Multi-head</a:t>
            </a:r>
          </a:p>
          <a:p>
            <a:pPr algn="ctr"/>
            <a:r>
              <a:rPr lang="en-US" dirty="0"/>
              <a:t>self attention</a:t>
            </a:r>
          </a:p>
          <a:p>
            <a:pPr algn="ctr"/>
            <a:r>
              <a:rPr lang="en-US" dirty="0"/>
              <a:t>(MHA)</a:t>
            </a:r>
          </a:p>
        </p:txBody>
      </p:sp>
      <p:sp>
        <p:nvSpPr>
          <p:cNvPr id="9" name="Up Arrow 8">
            <a:extLst>
              <a:ext uri="{FF2B5EF4-FFF2-40B4-BE49-F238E27FC236}">
                <a16:creationId xmlns:a16="http://schemas.microsoft.com/office/drawing/2014/main" id="{A75B7CAF-D28D-1E2D-0C84-96DC5DC5985C}"/>
              </a:ext>
            </a:extLst>
          </p:cNvPr>
          <p:cNvSpPr/>
          <p:nvPr/>
        </p:nvSpPr>
        <p:spPr>
          <a:xfrm>
            <a:off x="3579337" y="1863738"/>
            <a:ext cx="312234" cy="3130523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BA88A4-DA55-0F7D-9BA5-04E9003197BC}"/>
              </a:ext>
            </a:extLst>
          </p:cNvPr>
          <p:cNvSpPr txBox="1"/>
          <p:nvPr/>
        </p:nvSpPr>
        <p:spPr>
          <a:xfrm>
            <a:off x="426983" y="2609385"/>
            <a:ext cx="2816477" cy="1477328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dirty="0"/>
              <a:t>Vector sequence</a:t>
            </a:r>
          </a:p>
          <a:p>
            <a:pPr marL="285750" indent="-285750" algn="ctr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Vector sequence</a:t>
            </a:r>
          </a:p>
          <a:p>
            <a:pPr marL="285750" indent="-285750" algn="ctr">
              <a:buFont typeface="Wingdings" pitchFamily="2" charset="2"/>
              <a:buChar char="à"/>
            </a:pPr>
            <a:endParaRPr lang="en-US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more dependencies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more semantic meaning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58960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BC8BB-DCBB-1D81-F0D7-1FE269102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1AC4F69-29E6-0EB2-A290-39BF85D68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30CDCD7-CEA6-1321-AEC2-041164049E11}"/>
              </a:ext>
            </a:extLst>
          </p:cNvPr>
          <p:cNvSpPr txBox="1">
            <a:spLocks/>
          </p:cNvSpPr>
          <p:nvPr/>
        </p:nvSpPr>
        <p:spPr>
          <a:xfrm>
            <a:off x="840058" y="1523863"/>
            <a:ext cx="4813610" cy="38102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Amazon Ember Display" panose="020F0603020204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Sequence of vectors </a:t>
            </a:r>
            <a:r>
              <a:rPr lang="en-US" dirty="0">
                <a:sym typeface="Wingdings" pitchFamily="2" charset="2"/>
              </a:rPr>
              <a:t> …  sequence of vectors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Important Big Number</a:t>
            </a:r>
            <a:r>
              <a:rPr lang="en-US" dirty="0"/>
              <a:t>: Number of layers 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851D38-7255-8656-8A77-B1C0FAB46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862" y="623887"/>
            <a:ext cx="2492513" cy="5638800"/>
          </a:xfrm>
          <a:prstGeom prst="rect">
            <a:avLst/>
          </a:prstGeom>
        </p:spPr>
      </p:pic>
      <p:sp>
        <p:nvSpPr>
          <p:cNvPr id="18" name="Left Brace 17">
            <a:extLst>
              <a:ext uri="{FF2B5EF4-FFF2-40B4-BE49-F238E27FC236}">
                <a16:creationId xmlns:a16="http://schemas.microsoft.com/office/drawing/2014/main" id="{E1480320-BB25-F45B-A2C9-6E2BE9714532}"/>
              </a:ext>
            </a:extLst>
          </p:cNvPr>
          <p:cNvSpPr/>
          <p:nvPr/>
        </p:nvSpPr>
        <p:spPr>
          <a:xfrm>
            <a:off x="8553037" y="2553629"/>
            <a:ext cx="211873" cy="1572322"/>
          </a:xfrm>
          <a:prstGeom prst="leftBrac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73DE15-9ACC-EAA4-1178-0B46FF516BD3}"/>
              </a:ext>
            </a:extLst>
          </p:cNvPr>
          <p:cNvSpPr txBox="1"/>
          <p:nvPr/>
        </p:nvSpPr>
        <p:spPr>
          <a:xfrm>
            <a:off x="7502276" y="3155124"/>
            <a:ext cx="793487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dirty="0"/>
              <a:t>L layers</a:t>
            </a:r>
          </a:p>
        </p:txBody>
      </p:sp>
    </p:spTree>
    <p:extLst>
      <p:ext uri="{BB962C8B-B14F-4D97-AF65-F5344CB8AC3E}">
        <p14:creationId xmlns:p14="http://schemas.microsoft.com/office/powerpoint/2010/main" val="204691880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AWS reInvent 2023">
  <a:themeElements>
    <a:clrScheme name="Custom 22">
      <a:dk1>
        <a:srgbClr val="000000"/>
      </a:dk1>
      <a:lt1>
        <a:srgbClr val="FFFFFF"/>
      </a:lt1>
      <a:dk2>
        <a:srgbClr val="09051B"/>
      </a:dk2>
      <a:lt2>
        <a:srgbClr val="F2F4F4"/>
      </a:lt2>
      <a:accent1>
        <a:srgbClr val="F66C02"/>
      </a:accent1>
      <a:accent2>
        <a:srgbClr val="F2B118"/>
      </a:accent2>
      <a:accent3>
        <a:srgbClr val="FFF200"/>
      </a:accent3>
      <a:accent4>
        <a:srgbClr val="FF28EF"/>
      </a:accent4>
      <a:accent5>
        <a:srgbClr val="0F65F9"/>
      </a:accent5>
      <a:accent6>
        <a:srgbClr val="5600C2"/>
      </a:accent6>
      <a:hlink>
        <a:srgbClr val="2E77FA"/>
      </a:hlink>
      <a:folHlink>
        <a:srgbClr val="2E77FA"/>
      </a:folHlink>
    </a:clrScheme>
    <a:fontScheme name="Ember Display all the way">
      <a:majorFont>
        <a:latin typeface="Amazon Ember Display"/>
        <a:ea typeface=""/>
        <a:cs typeface=""/>
      </a:majorFont>
      <a:minorFont>
        <a:latin typeface="Amazon Ember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IV_SpeakerTemplate_V6_20230919.potx" id="{D2300FA7-B1CD-4CEB-BF05-8DB05866050F}" vid="{8EFA14E7-05CD-434F-A2CF-24BA2AE30BE0}"/>
    </a:ext>
  </a:extLst>
</a:theme>
</file>

<file path=ppt/theme/theme2.xml><?xml version="1.0" encoding="utf-8"?>
<a:theme xmlns:a="http://schemas.openxmlformats.org/drawingml/2006/main" name="Office Theme">
  <a:themeElements>
    <a:clrScheme name="reInforce 2023b">
      <a:dk1>
        <a:srgbClr val="000000"/>
      </a:dk1>
      <a:lt1>
        <a:srgbClr val="FFFFFF"/>
      </a:lt1>
      <a:dk2>
        <a:srgbClr val="000036"/>
      </a:dk2>
      <a:lt2>
        <a:srgbClr val="F2F4F4"/>
      </a:lt2>
      <a:accent1>
        <a:srgbClr val="80EAA8"/>
      </a:accent1>
      <a:accent2>
        <a:srgbClr val="47AEFF"/>
      </a:accent2>
      <a:accent3>
        <a:srgbClr val="EA74D4"/>
      </a:accent3>
      <a:accent4>
        <a:srgbClr val="B332E2"/>
      </a:accent4>
      <a:accent5>
        <a:srgbClr val="FF4D00"/>
      </a:accent5>
      <a:accent6>
        <a:srgbClr val="052E6B"/>
      </a:accent6>
      <a:hlink>
        <a:srgbClr val="47AEFF"/>
      </a:hlink>
      <a:folHlink>
        <a:srgbClr val="47AEFF"/>
      </a:folHlink>
    </a:clrScheme>
    <a:fontScheme name="Ember Display all the way">
      <a:majorFont>
        <a:latin typeface="Amazon Ember Display"/>
        <a:ea typeface=""/>
        <a:cs typeface=""/>
      </a:majorFont>
      <a:minorFont>
        <a:latin typeface="Amazon Ember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reInforce 2023b">
      <a:dk1>
        <a:srgbClr val="000000"/>
      </a:dk1>
      <a:lt1>
        <a:srgbClr val="FFFFFF"/>
      </a:lt1>
      <a:dk2>
        <a:srgbClr val="000036"/>
      </a:dk2>
      <a:lt2>
        <a:srgbClr val="F2F4F4"/>
      </a:lt2>
      <a:accent1>
        <a:srgbClr val="80EAA8"/>
      </a:accent1>
      <a:accent2>
        <a:srgbClr val="47AEFF"/>
      </a:accent2>
      <a:accent3>
        <a:srgbClr val="EA74D4"/>
      </a:accent3>
      <a:accent4>
        <a:srgbClr val="B332E2"/>
      </a:accent4>
      <a:accent5>
        <a:srgbClr val="FF4D00"/>
      </a:accent5>
      <a:accent6>
        <a:srgbClr val="052E6B"/>
      </a:accent6>
      <a:hlink>
        <a:srgbClr val="47AEFF"/>
      </a:hlink>
      <a:folHlink>
        <a:srgbClr val="47AEFF"/>
      </a:folHlink>
    </a:clrScheme>
    <a:fontScheme name="Ember Display all the way">
      <a:majorFont>
        <a:latin typeface="Amazon Ember Display"/>
        <a:ea typeface=""/>
        <a:cs typeface=""/>
      </a:majorFont>
      <a:minorFont>
        <a:latin typeface="Amazon Ember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REIV_SpeakerTemplate_V6_20230919</Template>
  <TotalTime>26644</TotalTime>
  <Words>1704</Words>
  <Application>Microsoft Macintosh PowerPoint</Application>
  <PresentationFormat>Widescreen</PresentationFormat>
  <Paragraphs>248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Wingdings</vt:lpstr>
      <vt:lpstr>Arial</vt:lpstr>
      <vt:lpstr>Amazon Ember Display Heavy</vt:lpstr>
      <vt:lpstr>Amazon Ember Mono</vt:lpstr>
      <vt:lpstr>Lucida Console</vt:lpstr>
      <vt:lpstr>Amazon Ember Display</vt:lpstr>
      <vt:lpstr>Cambria Math</vt:lpstr>
      <vt:lpstr>AWS reInvent 2023</vt:lpstr>
      <vt:lpstr>Long Context Inference and Key-Value Caching: What It Is, and Why It Matters</vt:lpstr>
      <vt:lpstr>Why Are LLMs So Expensive?</vt:lpstr>
      <vt:lpstr>Why Are LLMs So Expensive?</vt:lpstr>
      <vt:lpstr>Agenda</vt:lpstr>
      <vt:lpstr>Token Embeddings</vt:lpstr>
      <vt:lpstr>Token Embeddings</vt:lpstr>
      <vt:lpstr>Token Embeddings</vt:lpstr>
      <vt:lpstr>Transformer</vt:lpstr>
      <vt:lpstr>Transformer</vt:lpstr>
      <vt:lpstr>Multi-Head Self Attention (MHA)</vt:lpstr>
      <vt:lpstr>Memory: Model Weights</vt:lpstr>
      <vt:lpstr>Transformer Inference</vt:lpstr>
      <vt:lpstr>Memory for Inference</vt:lpstr>
      <vt:lpstr>Important Big Number: Context Width</vt:lpstr>
      <vt:lpstr>Key-Value Cache</vt:lpstr>
      <vt:lpstr>Key-Value Cache</vt:lpstr>
      <vt:lpstr>Change MHA Architecture</vt:lpstr>
      <vt:lpstr>Distributed caching (more hardware) </vt:lpstr>
      <vt:lpstr>Quantization</vt:lpstr>
      <vt:lpstr>Selective KV caching (sparse attention)</vt:lpstr>
      <vt:lpstr>Can Be Combined</vt:lpstr>
      <vt:lpstr>Long Context Inference</vt:lpstr>
      <vt:lpstr>Lifting to Long Context: ntrain  ninf</vt:lpstr>
      <vt:lpstr>Example: Heavy Hitter Oracle (H2O)</vt:lpstr>
      <vt:lpstr>Example: Heavy Hitter Oracle (H2O)</vt:lpstr>
      <vt:lpstr>Example: FastGen</vt:lpstr>
      <vt:lpstr>What Is The Deal?</vt:lpstr>
      <vt:lpstr>Take-Away Messages</vt:lpstr>
      <vt:lpstr>Outlook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Challenges in Amazon Q: Shaping the Future of Building on AWS</dc:title>
  <dc:subject/>
  <dc:creator/>
  <cp:keywords/>
  <dc:description/>
  <cp:lastModifiedBy>Seeger, Matthias</cp:lastModifiedBy>
  <cp:revision>304</cp:revision>
  <dcterms:created xsi:type="dcterms:W3CDTF">2023-10-13T23:45:07Z</dcterms:created>
  <dcterms:modified xsi:type="dcterms:W3CDTF">2025-05-20T08:00:03Z</dcterms:modified>
  <cp:category/>
</cp:coreProperties>
</file>